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y="5143500" cx="9144000"/>
  <p:notesSz cx="6858000" cy="9144000"/>
  <p:embeddedFontLst>
    <p:embeddedFont>
      <p:font typeface="Belleza"/>
      <p:regular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1" roundtripDataSignature="AMtx7mj+7gzoqyE/IfKVtAm2wUeN6DPA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6798F4-ACB3-458D-8DD6-CA3817EDBDDE}">
  <a:tblStyle styleId="{0A6798F4-ACB3-458D-8DD6-CA3817EDBDD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customschemas.google.com/relationships/presentationmetadata" Target="metadata"/><Relationship Id="rId50" Type="http://schemas.openxmlformats.org/officeDocument/2006/relationships/font" Target="fonts/Belleza-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alibri"/>
              <a:buNone/>
            </a:pPr>
            <a:r>
              <a:rPr lang="en-US"/>
              <a:t>Kumamoto C. sikamea oyster</a:t>
            </a:r>
            <a:endParaRPr/>
          </a:p>
          <a:p>
            <a:pPr indent="0" lvl="0" marL="0" rtl="0" algn="l">
              <a:spcBef>
                <a:spcPts val="0"/>
              </a:spcBef>
              <a:spcAft>
                <a:spcPts val="0"/>
              </a:spcAft>
              <a:buNone/>
            </a:pPr>
            <a:r>
              <a:t/>
            </a:r>
            <a:endParaRPr/>
          </a:p>
        </p:txBody>
      </p:sp>
      <p:sp>
        <p:nvSpPr>
          <p:cNvPr id="276" name="Google Shape;27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pace and impacts of non-native marine species continues to grow worldwide. new pools of species are now available because of accelerating pace of commerce and trade worldwide, unleashing even more species to move awayfrom their native ranges.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Lionfish</a:t>
            </a:r>
            <a:endParaRPr/>
          </a:p>
          <a:p>
            <a:pPr indent="0" lvl="0" marL="0" rtl="0" algn="l">
              <a:spcBef>
                <a:spcPts val="0"/>
              </a:spcBef>
              <a:spcAft>
                <a:spcPts val="0"/>
              </a:spcAft>
              <a:buNone/>
            </a:pPr>
            <a:r>
              <a:rPr lang="en-US"/>
              <a:t>European green crab</a:t>
            </a:r>
            <a:endParaRPr/>
          </a:p>
          <a:p>
            <a:pPr indent="0" lvl="0" marL="0" rtl="0" algn="l">
              <a:spcBef>
                <a:spcPts val="0"/>
              </a:spcBef>
              <a:spcAft>
                <a:spcPts val="0"/>
              </a:spcAft>
              <a:buNone/>
            </a:pPr>
            <a:r>
              <a:rPr lang="en-US"/>
              <a:t>Borea (cenophore)</a:t>
            </a:r>
            <a:endParaRPr/>
          </a:p>
          <a:p>
            <a:pPr indent="0" lvl="0" marL="0" rtl="0" algn="l">
              <a:spcBef>
                <a:spcPts val="0"/>
              </a:spcBef>
              <a:spcAft>
                <a:spcPts val="0"/>
              </a:spcAft>
              <a:buNone/>
            </a:pPr>
            <a:r>
              <a:rPr lang="en-US"/>
              <a:t>Undaria, a japanese kelp.</a:t>
            </a:r>
            <a:endParaRPr/>
          </a:p>
        </p:txBody>
      </p:sp>
      <p:sp>
        <p:nvSpPr>
          <p:cNvPr id="188" name="Google Shape;18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 name="Google Shape;507;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ICOADS ship log data – used for climate research – ship logs </a:t>
            </a:r>
            <a:endParaRPr/>
          </a:p>
          <a:p>
            <a:pPr indent="0" lvl="0" marL="0" rtl="0" algn="l">
              <a:spcBef>
                <a:spcPts val="0"/>
              </a:spcBef>
              <a:spcAft>
                <a:spcPts val="0"/>
              </a:spcAft>
              <a:buNone/>
            </a:pPr>
            <a:r>
              <a:rPr lang="en-US"/>
              <a:t>Full lat-long for every trip.</a:t>
            </a:r>
            <a:endParaRPr/>
          </a:p>
          <a:p>
            <a:pPr indent="0" lvl="0" marL="0" rtl="0" algn="l">
              <a:spcBef>
                <a:spcPts val="0"/>
              </a:spcBef>
              <a:spcAft>
                <a:spcPts val="0"/>
              </a:spcAft>
              <a:buNone/>
            </a:pPr>
            <a:r>
              <a:rPr lang="en-US"/>
              <a:t>Drew regions on a map on the sources / destinations. Any ship that left and arrived within 28 days. </a:t>
            </a:r>
            <a:endParaRPr/>
          </a:p>
          <a:p>
            <a:pPr indent="0" lvl="0" marL="0" rtl="0" algn="l">
              <a:spcBef>
                <a:spcPts val="0"/>
              </a:spcBef>
              <a:spcAft>
                <a:spcPts val="0"/>
              </a:spcAft>
              <a:buNone/>
            </a:pPr>
            <a:r>
              <a:rPr lang="en-US"/>
              <a:t>1950-2010</a:t>
            </a:r>
            <a:endParaRPr/>
          </a:p>
          <a:p>
            <a:pPr indent="0" lvl="0" marL="0" rtl="0" algn="l">
              <a:spcBef>
                <a:spcPts val="0"/>
              </a:spcBef>
              <a:spcAft>
                <a:spcPts val="0"/>
              </a:spcAft>
              <a:buNone/>
            </a:pPr>
            <a:r>
              <a:t/>
            </a:r>
            <a:endParaRPr/>
          </a:p>
        </p:txBody>
      </p:sp>
      <p:sp>
        <p:nvSpPr>
          <p:cNvPr id="528" name="Google Shape;528;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ICOADS ship log data – used for climate research – ship logs </a:t>
            </a:r>
            <a:endParaRPr/>
          </a:p>
          <a:p>
            <a:pPr indent="0" lvl="0" marL="0" rtl="0" algn="l">
              <a:spcBef>
                <a:spcPts val="0"/>
              </a:spcBef>
              <a:spcAft>
                <a:spcPts val="0"/>
              </a:spcAft>
              <a:buNone/>
            </a:pPr>
            <a:r>
              <a:rPr lang="en-US"/>
              <a:t>Full lat-long for every trip.</a:t>
            </a:r>
            <a:endParaRPr/>
          </a:p>
          <a:p>
            <a:pPr indent="0" lvl="0" marL="0" rtl="0" algn="l">
              <a:spcBef>
                <a:spcPts val="0"/>
              </a:spcBef>
              <a:spcAft>
                <a:spcPts val="0"/>
              </a:spcAft>
              <a:buNone/>
            </a:pPr>
            <a:r>
              <a:rPr lang="en-US"/>
              <a:t>Drew regions on a map on the sources / destinations. Any ship that left and arrived within 28 days. </a:t>
            </a:r>
            <a:endParaRPr/>
          </a:p>
          <a:p>
            <a:pPr indent="0" lvl="0" marL="0" rtl="0" algn="l">
              <a:spcBef>
                <a:spcPts val="0"/>
              </a:spcBef>
              <a:spcAft>
                <a:spcPts val="0"/>
              </a:spcAft>
              <a:buNone/>
            </a:pPr>
            <a:r>
              <a:rPr lang="en-US"/>
              <a:t>1950-2010</a:t>
            </a:r>
            <a:endParaRPr/>
          </a:p>
          <a:p>
            <a:pPr indent="0" lvl="0" marL="0" rtl="0" algn="l">
              <a:spcBef>
                <a:spcPts val="0"/>
              </a:spcBef>
              <a:spcAft>
                <a:spcPts val="0"/>
              </a:spcAft>
              <a:buNone/>
            </a:pPr>
            <a:r>
              <a:t/>
            </a:r>
            <a:endParaRPr/>
          </a:p>
        </p:txBody>
      </p:sp>
      <p:sp>
        <p:nvSpPr>
          <p:cNvPr id="536" name="Google Shape;536;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ICOADS ship log data – used for climate research – ship logs </a:t>
            </a:r>
            <a:endParaRPr/>
          </a:p>
          <a:p>
            <a:pPr indent="0" lvl="0" marL="0" rtl="0" algn="l">
              <a:spcBef>
                <a:spcPts val="0"/>
              </a:spcBef>
              <a:spcAft>
                <a:spcPts val="0"/>
              </a:spcAft>
              <a:buNone/>
            </a:pPr>
            <a:r>
              <a:rPr lang="en-US"/>
              <a:t>Full lat-long for every trip.</a:t>
            </a:r>
            <a:endParaRPr/>
          </a:p>
          <a:p>
            <a:pPr indent="0" lvl="0" marL="0" rtl="0" algn="l">
              <a:spcBef>
                <a:spcPts val="0"/>
              </a:spcBef>
              <a:spcAft>
                <a:spcPts val="0"/>
              </a:spcAft>
              <a:buNone/>
            </a:pPr>
            <a:r>
              <a:rPr lang="en-US"/>
              <a:t>Drew regions on a map on the sources / destinations. Any ship that left and arrived within 28 days. </a:t>
            </a:r>
            <a:endParaRPr/>
          </a:p>
          <a:p>
            <a:pPr indent="0" lvl="0" marL="0" rtl="0" algn="l">
              <a:spcBef>
                <a:spcPts val="0"/>
              </a:spcBef>
              <a:spcAft>
                <a:spcPts val="0"/>
              </a:spcAft>
              <a:buNone/>
            </a:pPr>
            <a:r>
              <a:rPr lang="en-US"/>
              <a:t>1950-2010</a:t>
            </a:r>
            <a:endParaRPr/>
          </a:p>
          <a:p>
            <a:pPr indent="0" lvl="0" marL="0" rtl="0" algn="l">
              <a:spcBef>
                <a:spcPts val="0"/>
              </a:spcBef>
              <a:spcAft>
                <a:spcPts val="0"/>
              </a:spcAft>
              <a:buNone/>
            </a:pPr>
            <a:r>
              <a:t/>
            </a:r>
            <a:endParaRPr/>
          </a:p>
        </p:txBody>
      </p:sp>
      <p:sp>
        <p:nvSpPr>
          <p:cNvPr id="548" name="Google Shape;548;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One important element of our understand of the invasion process is the identification of vectors and native sources of introduced species. This information can allow us to 1) prevent future invasions….</a:t>
            </a:r>
            <a:endParaRPr/>
          </a:p>
        </p:txBody>
      </p:sp>
      <p:sp>
        <p:nvSpPr>
          <p:cNvPr id="198" name="Google Shape;19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Principal component of genotypes from 4 models of invasion from Batillaria.  Coalescent models</a:t>
            </a:r>
            <a:endParaRPr/>
          </a:p>
          <a:p>
            <a:pPr indent="0" lvl="0" marL="0" rtl="0" algn="l">
              <a:spcBef>
                <a:spcPts val="0"/>
              </a:spcBef>
              <a:spcAft>
                <a:spcPts val="0"/>
              </a:spcAft>
              <a:buNone/>
            </a:pPr>
            <a:r>
              <a:rPr lang="en-US"/>
              <a:t>1 and 2 are shipping (30 d vs 60 d at sea)</a:t>
            </a:r>
            <a:endParaRPr/>
          </a:p>
          <a:p>
            <a:pPr indent="0" lvl="0" marL="0" rtl="0" algn="l">
              <a:spcBef>
                <a:spcPts val="0"/>
              </a:spcBef>
              <a:spcAft>
                <a:spcPts val="0"/>
              </a:spcAft>
              <a:buNone/>
            </a:pPr>
            <a:r>
              <a:rPr lang="en-US"/>
              <a:t>3 and 4 are gigas (qualitative and quantitative assessment of vectors)</a:t>
            </a:r>
            <a:endParaRPr/>
          </a:p>
          <a:p>
            <a:pPr indent="0" lvl="0" marL="0" rtl="0" algn="l">
              <a:spcBef>
                <a:spcPts val="0"/>
              </a:spcBef>
              <a:spcAft>
                <a:spcPts val="0"/>
              </a:spcAft>
              <a:buNone/>
            </a:pPr>
            <a:r>
              <a:rPr lang="en-US"/>
              <a:t>Model 4 and 1 is what we show later.</a:t>
            </a:r>
            <a:endParaRPr/>
          </a:p>
          <a:p>
            <a:pPr indent="0" lvl="0" marL="0" rtl="0" algn="l">
              <a:spcBef>
                <a:spcPts val="0"/>
              </a:spcBef>
              <a:spcAft>
                <a:spcPts val="0"/>
              </a:spcAft>
              <a:buNone/>
            </a:pPr>
            <a:r>
              <a:rPr lang="en-US"/>
              <a:t>simCoal</a:t>
            </a:r>
            <a:endParaRPr/>
          </a:p>
          <a:p>
            <a:pPr indent="0" lvl="0" marL="0" rtl="0" algn="l">
              <a:spcBef>
                <a:spcPts val="0"/>
              </a:spcBef>
              <a:spcAft>
                <a:spcPts val="0"/>
              </a:spcAft>
              <a:buNone/>
            </a:pPr>
            <a:r>
              <a:rPr lang="en-US"/>
              <a:t>Bayes Factor (posterior probabilities of the closest models to the actual dataset – 99% of the models were thrown out. Only kept the ones cloes ~1% of dataset)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88" name="Google Shape;588;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https://freesvg.org/1488449982</a:t>
            </a:r>
            <a:endParaRPr/>
          </a:p>
        </p:txBody>
      </p:sp>
      <p:sp>
        <p:nvSpPr>
          <p:cNvPr id="615" name="Google Shape;615;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3" name="Google Shape;693;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Algae (4); Crustaceans (3); gastropods (2); trematodes (2); tunicate.</a:t>
            </a:r>
            <a:endParaRPr/>
          </a:p>
          <a:p>
            <a:pPr indent="0" lvl="0" marL="0" rtl="0" algn="l">
              <a:spcBef>
                <a:spcPts val="0"/>
              </a:spcBef>
              <a:spcAft>
                <a:spcPts val="0"/>
              </a:spcAft>
              <a:buNone/>
            </a:pPr>
            <a:r>
              <a:rPr lang="en-US"/>
              <a:t>Putative vectors (oysters, ballast water, birds, aquarists)</a:t>
            </a:r>
            <a:endParaRPr/>
          </a:p>
          <a:p>
            <a:pPr indent="0" lvl="0" marL="0" rtl="0" algn="l">
              <a:spcBef>
                <a:spcPts val="0"/>
              </a:spcBef>
              <a:spcAft>
                <a:spcPts val="0"/>
              </a:spcAft>
              <a:buNone/>
            </a:pPr>
            <a:r>
              <a:rPr lang="en-US"/>
              <a:t>Life history from brooders to pelagic dispersers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94" name="Google Shape;694;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9" name="Google Shape;71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 name="Google Shape;73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0" name="Google Shape;74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6" name="Google Shape;756;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9" name="Google Shape;769;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4"/>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4"/>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8" name="Google Shape;18;p4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68"/>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68"/>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5" name="Google Shape;75;p6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6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69"/>
          <p:cNvSpPr txBox="1"/>
          <p:nvPr>
            <p:ph type="title"/>
          </p:nvPr>
        </p:nvSpPr>
        <p:spPr>
          <a:xfrm rot="5400000">
            <a:off x="5350073" y="1467446"/>
            <a:ext cx="435887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69"/>
          <p:cNvSpPr txBox="1"/>
          <p:nvPr>
            <p:ph idx="1" type="body"/>
          </p:nvPr>
        </p:nvSpPr>
        <p:spPr>
          <a:xfrm rot="5400000">
            <a:off x="1349573" y="-447079"/>
            <a:ext cx="435887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 name="Google Shape;81;p6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6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0" name="Shape 90"/>
        <p:cNvGrpSpPr/>
        <p:nvPr/>
      </p:nvGrpSpPr>
      <p:grpSpPr>
        <a:xfrm>
          <a:off x="0" y="0"/>
          <a:ext cx="0" cy="0"/>
          <a:chOff x="0" y="0"/>
          <a:chExt cx="0" cy="0"/>
        </a:xfrm>
      </p:grpSpPr>
      <p:sp>
        <p:nvSpPr>
          <p:cNvPr id="91" name="Google Shape;91;p48"/>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48"/>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1800"/>
              <a:buNone/>
              <a:defRPr sz="1800">
                <a:solidFill>
                  <a:schemeClr val="lt1"/>
                </a:solidFill>
              </a:defRPr>
            </a:lvl1pPr>
            <a:lvl2pPr indent="-228600" lvl="1" marL="914400" algn="l">
              <a:lnSpc>
                <a:spcPct val="90000"/>
              </a:lnSpc>
              <a:spcBef>
                <a:spcPts val="375"/>
              </a:spcBef>
              <a:spcAft>
                <a:spcPts val="0"/>
              </a:spcAft>
              <a:buClr>
                <a:schemeClr val="lt1"/>
              </a:buClr>
              <a:buSzPts val="1500"/>
              <a:buNone/>
              <a:defRPr sz="1500">
                <a:solidFill>
                  <a:schemeClr val="lt1"/>
                </a:solidFill>
              </a:defRPr>
            </a:lvl2pPr>
            <a:lvl3pPr indent="-228600" lvl="2" marL="1371600" algn="l">
              <a:lnSpc>
                <a:spcPct val="90000"/>
              </a:lnSpc>
              <a:spcBef>
                <a:spcPts val="375"/>
              </a:spcBef>
              <a:spcAft>
                <a:spcPts val="0"/>
              </a:spcAft>
              <a:buClr>
                <a:schemeClr val="lt1"/>
              </a:buClr>
              <a:buSzPts val="1350"/>
              <a:buNone/>
              <a:defRPr sz="1350">
                <a:solidFill>
                  <a:schemeClr val="lt1"/>
                </a:solidFill>
              </a:defRPr>
            </a:lvl3pPr>
            <a:lvl4pPr indent="-228600" lvl="3" marL="1828800" algn="l">
              <a:lnSpc>
                <a:spcPct val="90000"/>
              </a:lnSpc>
              <a:spcBef>
                <a:spcPts val="375"/>
              </a:spcBef>
              <a:spcAft>
                <a:spcPts val="0"/>
              </a:spcAft>
              <a:buClr>
                <a:schemeClr val="lt1"/>
              </a:buClr>
              <a:buSzPts val="1200"/>
              <a:buNone/>
              <a:defRPr sz="1200">
                <a:solidFill>
                  <a:schemeClr val="lt1"/>
                </a:solidFill>
              </a:defRPr>
            </a:lvl4pPr>
            <a:lvl5pPr indent="-228600" lvl="4" marL="2286000" algn="l">
              <a:lnSpc>
                <a:spcPct val="90000"/>
              </a:lnSpc>
              <a:spcBef>
                <a:spcPts val="375"/>
              </a:spcBef>
              <a:spcAft>
                <a:spcPts val="0"/>
              </a:spcAft>
              <a:buClr>
                <a:schemeClr val="lt1"/>
              </a:buClr>
              <a:buSzPts val="1200"/>
              <a:buNone/>
              <a:defRPr sz="1200">
                <a:solidFill>
                  <a:schemeClr val="lt1"/>
                </a:solidFill>
              </a:defRPr>
            </a:lvl5pPr>
            <a:lvl6pPr indent="-228600" lvl="5" marL="2743200" algn="l">
              <a:lnSpc>
                <a:spcPct val="90000"/>
              </a:lnSpc>
              <a:spcBef>
                <a:spcPts val="375"/>
              </a:spcBef>
              <a:spcAft>
                <a:spcPts val="0"/>
              </a:spcAft>
              <a:buClr>
                <a:schemeClr val="lt1"/>
              </a:buClr>
              <a:buSzPts val="1200"/>
              <a:buNone/>
              <a:defRPr sz="1200">
                <a:solidFill>
                  <a:schemeClr val="lt1"/>
                </a:solidFill>
              </a:defRPr>
            </a:lvl6pPr>
            <a:lvl7pPr indent="-228600" lvl="6" marL="3200400" algn="l">
              <a:lnSpc>
                <a:spcPct val="90000"/>
              </a:lnSpc>
              <a:spcBef>
                <a:spcPts val="375"/>
              </a:spcBef>
              <a:spcAft>
                <a:spcPts val="0"/>
              </a:spcAft>
              <a:buClr>
                <a:schemeClr val="lt1"/>
              </a:buClr>
              <a:buSzPts val="1200"/>
              <a:buNone/>
              <a:defRPr sz="1200">
                <a:solidFill>
                  <a:schemeClr val="lt1"/>
                </a:solidFill>
              </a:defRPr>
            </a:lvl7pPr>
            <a:lvl8pPr indent="-228600" lvl="7" marL="3657600" algn="l">
              <a:lnSpc>
                <a:spcPct val="90000"/>
              </a:lnSpc>
              <a:spcBef>
                <a:spcPts val="375"/>
              </a:spcBef>
              <a:spcAft>
                <a:spcPts val="0"/>
              </a:spcAft>
              <a:buClr>
                <a:schemeClr val="lt1"/>
              </a:buClr>
              <a:buSzPts val="1200"/>
              <a:buNone/>
              <a:defRPr sz="1200">
                <a:solidFill>
                  <a:schemeClr val="lt1"/>
                </a:solidFill>
              </a:defRPr>
            </a:lvl8pPr>
            <a:lvl9pPr indent="-228600" lvl="8" marL="4114800" algn="l">
              <a:lnSpc>
                <a:spcPct val="90000"/>
              </a:lnSpc>
              <a:spcBef>
                <a:spcPts val="375"/>
              </a:spcBef>
              <a:spcAft>
                <a:spcPts val="0"/>
              </a:spcAft>
              <a:buClr>
                <a:schemeClr val="lt1"/>
              </a:buClr>
              <a:buSzPts val="1200"/>
              <a:buNone/>
              <a:defRPr sz="1200">
                <a:solidFill>
                  <a:schemeClr val="lt1"/>
                </a:solidFill>
              </a:defRPr>
            </a:lvl9pPr>
          </a:lstStyle>
          <a:p/>
        </p:txBody>
      </p:sp>
      <p:sp>
        <p:nvSpPr>
          <p:cNvPr id="93" name="Google Shape;93;p4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4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4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2" name="Shape 102"/>
        <p:cNvGrpSpPr/>
        <p:nvPr/>
      </p:nvGrpSpPr>
      <p:grpSpPr>
        <a:xfrm>
          <a:off x="0" y="0"/>
          <a:ext cx="0" cy="0"/>
          <a:chOff x="0" y="0"/>
          <a:chExt cx="0" cy="0"/>
        </a:xfrm>
      </p:grpSpPr>
      <p:sp>
        <p:nvSpPr>
          <p:cNvPr id="103" name="Google Shape;103;p50"/>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50"/>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5" name="Google Shape;105;p50"/>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50"/>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50"/>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 name="Shape 108"/>
        <p:cNvGrpSpPr/>
        <p:nvPr/>
      </p:nvGrpSpPr>
      <p:grpSpPr>
        <a:xfrm>
          <a:off x="0" y="0"/>
          <a:ext cx="0" cy="0"/>
          <a:chOff x="0" y="0"/>
          <a:chExt cx="0" cy="0"/>
        </a:xfrm>
      </p:grpSpPr>
      <p:sp>
        <p:nvSpPr>
          <p:cNvPr id="109" name="Google Shape;109;p5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51"/>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51"/>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51"/>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3" name="Shape 113"/>
        <p:cNvGrpSpPr/>
        <p:nvPr/>
      </p:nvGrpSpPr>
      <p:grpSpPr>
        <a:xfrm>
          <a:off x="0" y="0"/>
          <a:ext cx="0" cy="0"/>
          <a:chOff x="0" y="0"/>
          <a:chExt cx="0" cy="0"/>
        </a:xfrm>
      </p:grpSpPr>
      <p:sp>
        <p:nvSpPr>
          <p:cNvPr id="114" name="Google Shape;114;p53"/>
          <p:cNvSpPr txBox="1"/>
          <p:nvPr>
            <p:ph type="ctrTitle"/>
          </p:nvPr>
        </p:nvSpPr>
        <p:spPr>
          <a:xfrm>
            <a:off x="685800" y="1597820"/>
            <a:ext cx="7772400" cy="110251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53"/>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lvl1pPr lvl="0" algn="ctr">
              <a:spcBef>
                <a:spcPts val="480"/>
              </a:spcBef>
              <a:spcAft>
                <a:spcPts val="0"/>
              </a:spcAft>
              <a:buClr>
                <a:srgbClr val="888888"/>
              </a:buClr>
              <a:buSzPts val="2400"/>
              <a:buNone/>
              <a:defRPr>
                <a:solidFill>
                  <a:srgbClr val="888888"/>
                </a:solidFill>
              </a:defRPr>
            </a:lvl1pPr>
            <a:lvl2pPr lvl="1" algn="ctr">
              <a:spcBef>
                <a:spcPts val="420"/>
              </a:spcBef>
              <a:spcAft>
                <a:spcPts val="0"/>
              </a:spcAft>
              <a:buClr>
                <a:srgbClr val="888888"/>
              </a:buClr>
              <a:buSzPts val="2100"/>
              <a:buNone/>
              <a:defRPr>
                <a:solidFill>
                  <a:srgbClr val="888888"/>
                </a:solidFill>
              </a:defRPr>
            </a:lvl2pPr>
            <a:lvl3pPr lvl="2" algn="ctr">
              <a:spcBef>
                <a:spcPts val="360"/>
              </a:spcBef>
              <a:spcAft>
                <a:spcPts val="0"/>
              </a:spcAft>
              <a:buClr>
                <a:srgbClr val="888888"/>
              </a:buClr>
              <a:buSzPts val="1800"/>
              <a:buNone/>
              <a:defRPr>
                <a:solidFill>
                  <a:srgbClr val="888888"/>
                </a:solidFill>
              </a:defRPr>
            </a:lvl3pPr>
            <a:lvl4pPr lvl="3" algn="ctr">
              <a:spcBef>
                <a:spcPts val="300"/>
              </a:spcBef>
              <a:spcAft>
                <a:spcPts val="0"/>
              </a:spcAft>
              <a:buClr>
                <a:srgbClr val="888888"/>
              </a:buClr>
              <a:buSzPts val="1500"/>
              <a:buNone/>
              <a:defRPr>
                <a:solidFill>
                  <a:srgbClr val="888888"/>
                </a:solidFill>
              </a:defRPr>
            </a:lvl4pPr>
            <a:lvl5pPr lvl="4" algn="ctr">
              <a:spcBef>
                <a:spcPts val="300"/>
              </a:spcBef>
              <a:spcAft>
                <a:spcPts val="0"/>
              </a:spcAft>
              <a:buClr>
                <a:srgbClr val="888888"/>
              </a:buClr>
              <a:buSzPts val="1500"/>
              <a:buNone/>
              <a:defRPr>
                <a:solidFill>
                  <a:srgbClr val="888888"/>
                </a:solidFill>
              </a:defRPr>
            </a:lvl5pPr>
            <a:lvl6pPr lvl="5" algn="ctr">
              <a:spcBef>
                <a:spcPts val="300"/>
              </a:spcBef>
              <a:spcAft>
                <a:spcPts val="0"/>
              </a:spcAft>
              <a:buClr>
                <a:srgbClr val="888888"/>
              </a:buClr>
              <a:buSzPts val="1500"/>
              <a:buNone/>
              <a:defRPr>
                <a:solidFill>
                  <a:srgbClr val="888888"/>
                </a:solidFill>
              </a:defRPr>
            </a:lvl6pPr>
            <a:lvl7pPr lvl="6" algn="ctr">
              <a:spcBef>
                <a:spcPts val="300"/>
              </a:spcBef>
              <a:spcAft>
                <a:spcPts val="0"/>
              </a:spcAft>
              <a:buClr>
                <a:srgbClr val="888888"/>
              </a:buClr>
              <a:buSzPts val="1500"/>
              <a:buNone/>
              <a:defRPr>
                <a:solidFill>
                  <a:srgbClr val="888888"/>
                </a:solidFill>
              </a:defRPr>
            </a:lvl7pPr>
            <a:lvl8pPr lvl="7" algn="ctr">
              <a:spcBef>
                <a:spcPts val="300"/>
              </a:spcBef>
              <a:spcAft>
                <a:spcPts val="0"/>
              </a:spcAft>
              <a:buClr>
                <a:srgbClr val="888888"/>
              </a:buClr>
              <a:buSzPts val="1500"/>
              <a:buNone/>
              <a:defRPr>
                <a:solidFill>
                  <a:srgbClr val="888888"/>
                </a:solidFill>
              </a:defRPr>
            </a:lvl8pPr>
            <a:lvl9pPr lvl="8" algn="ctr">
              <a:spcBef>
                <a:spcPts val="300"/>
              </a:spcBef>
              <a:spcAft>
                <a:spcPts val="0"/>
              </a:spcAft>
              <a:buClr>
                <a:srgbClr val="888888"/>
              </a:buClr>
              <a:buSzPts val="1500"/>
              <a:buNone/>
              <a:defRPr>
                <a:solidFill>
                  <a:srgbClr val="888888"/>
                </a:solidFill>
              </a:defRPr>
            </a:lvl9pPr>
          </a:lstStyle>
          <a:p/>
        </p:txBody>
      </p:sp>
      <p:sp>
        <p:nvSpPr>
          <p:cNvPr id="116" name="Google Shape;116;p53"/>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53"/>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53"/>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9" name="Shape 119"/>
        <p:cNvGrpSpPr/>
        <p:nvPr/>
      </p:nvGrpSpPr>
      <p:grpSpPr>
        <a:xfrm>
          <a:off x="0" y="0"/>
          <a:ext cx="0" cy="0"/>
          <a:chOff x="0" y="0"/>
          <a:chExt cx="0" cy="0"/>
        </a:xfrm>
      </p:grpSpPr>
      <p:sp>
        <p:nvSpPr>
          <p:cNvPr id="120" name="Google Shape;120;p54"/>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3000"/>
              <a:buFont typeface="Calibri"/>
              <a:buNone/>
              <a:defRPr b="1" sz="3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54"/>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300"/>
              </a:spcBef>
              <a:spcAft>
                <a:spcPts val="0"/>
              </a:spcAft>
              <a:buClr>
                <a:srgbClr val="888888"/>
              </a:buClr>
              <a:buSzPts val="1500"/>
              <a:buNone/>
              <a:defRPr sz="1500">
                <a:solidFill>
                  <a:srgbClr val="888888"/>
                </a:solidFill>
              </a:defRPr>
            </a:lvl1pPr>
            <a:lvl2pPr indent="-228600" lvl="1" marL="914400" algn="l">
              <a:spcBef>
                <a:spcPts val="270"/>
              </a:spcBef>
              <a:spcAft>
                <a:spcPts val="0"/>
              </a:spcAft>
              <a:buClr>
                <a:srgbClr val="888888"/>
              </a:buClr>
              <a:buSzPts val="1350"/>
              <a:buNone/>
              <a:defRPr sz="1350">
                <a:solidFill>
                  <a:srgbClr val="888888"/>
                </a:solidFill>
              </a:defRPr>
            </a:lvl2pPr>
            <a:lvl3pPr indent="-228600" lvl="2" marL="1371600" algn="l">
              <a:spcBef>
                <a:spcPts val="240"/>
              </a:spcBef>
              <a:spcAft>
                <a:spcPts val="0"/>
              </a:spcAft>
              <a:buClr>
                <a:srgbClr val="888888"/>
              </a:buClr>
              <a:buSzPts val="1200"/>
              <a:buNone/>
              <a:defRPr sz="1200">
                <a:solidFill>
                  <a:srgbClr val="888888"/>
                </a:solidFill>
              </a:defRPr>
            </a:lvl3pPr>
            <a:lvl4pPr indent="-228600" lvl="3" marL="1828800" algn="l">
              <a:spcBef>
                <a:spcPts val="210"/>
              </a:spcBef>
              <a:spcAft>
                <a:spcPts val="0"/>
              </a:spcAft>
              <a:buClr>
                <a:srgbClr val="888888"/>
              </a:buClr>
              <a:buSzPts val="1050"/>
              <a:buNone/>
              <a:defRPr sz="1050">
                <a:solidFill>
                  <a:srgbClr val="888888"/>
                </a:solidFill>
              </a:defRPr>
            </a:lvl4pPr>
            <a:lvl5pPr indent="-228600" lvl="4" marL="2286000" algn="l">
              <a:spcBef>
                <a:spcPts val="210"/>
              </a:spcBef>
              <a:spcAft>
                <a:spcPts val="0"/>
              </a:spcAft>
              <a:buClr>
                <a:srgbClr val="888888"/>
              </a:buClr>
              <a:buSzPts val="1050"/>
              <a:buNone/>
              <a:defRPr sz="1050">
                <a:solidFill>
                  <a:srgbClr val="888888"/>
                </a:solidFill>
              </a:defRPr>
            </a:lvl5pPr>
            <a:lvl6pPr indent="-228600" lvl="5" marL="2743200" algn="l">
              <a:spcBef>
                <a:spcPts val="210"/>
              </a:spcBef>
              <a:spcAft>
                <a:spcPts val="0"/>
              </a:spcAft>
              <a:buClr>
                <a:srgbClr val="888888"/>
              </a:buClr>
              <a:buSzPts val="1050"/>
              <a:buNone/>
              <a:defRPr sz="1050">
                <a:solidFill>
                  <a:srgbClr val="888888"/>
                </a:solidFill>
              </a:defRPr>
            </a:lvl6pPr>
            <a:lvl7pPr indent="-228600" lvl="6" marL="3200400" algn="l">
              <a:spcBef>
                <a:spcPts val="210"/>
              </a:spcBef>
              <a:spcAft>
                <a:spcPts val="0"/>
              </a:spcAft>
              <a:buClr>
                <a:srgbClr val="888888"/>
              </a:buClr>
              <a:buSzPts val="1050"/>
              <a:buNone/>
              <a:defRPr sz="1050">
                <a:solidFill>
                  <a:srgbClr val="888888"/>
                </a:solidFill>
              </a:defRPr>
            </a:lvl7pPr>
            <a:lvl8pPr indent="-228600" lvl="7" marL="3657600" algn="l">
              <a:spcBef>
                <a:spcPts val="210"/>
              </a:spcBef>
              <a:spcAft>
                <a:spcPts val="0"/>
              </a:spcAft>
              <a:buClr>
                <a:srgbClr val="888888"/>
              </a:buClr>
              <a:buSzPts val="1050"/>
              <a:buNone/>
              <a:defRPr sz="1050">
                <a:solidFill>
                  <a:srgbClr val="888888"/>
                </a:solidFill>
              </a:defRPr>
            </a:lvl8pPr>
            <a:lvl9pPr indent="-228600" lvl="8" marL="4114800" algn="l">
              <a:spcBef>
                <a:spcPts val="210"/>
              </a:spcBef>
              <a:spcAft>
                <a:spcPts val="0"/>
              </a:spcAft>
              <a:buClr>
                <a:srgbClr val="888888"/>
              </a:buClr>
              <a:buSzPts val="1050"/>
              <a:buNone/>
              <a:defRPr sz="1050">
                <a:solidFill>
                  <a:srgbClr val="888888"/>
                </a:solidFill>
              </a:defRPr>
            </a:lvl9pPr>
          </a:lstStyle>
          <a:p/>
        </p:txBody>
      </p:sp>
      <p:sp>
        <p:nvSpPr>
          <p:cNvPr id="122" name="Google Shape;122;p54"/>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54"/>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54"/>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5" name="Shape 125"/>
        <p:cNvGrpSpPr/>
        <p:nvPr/>
      </p:nvGrpSpPr>
      <p:grpSpPr>
        <a:xfrm>
          <a:off x="0" y="0"/>
          <a:ext cx="0" cy="0"/>
          <a:chOff x="0" y="0"/>
          <a:chExt cx="0" cy="0"/>
        </a:xfrm>
      </p:grpSpPr>
      <p:sp>
        <p:nvSpPr>
          <p:cNvPr id="126" name="Google Shape;126;p55"/>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55"/>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rmAutofit/>
          </a:bodyPr>
          <a:lstStyle>
            <a:lvl1pPr indent="-361950" lvl="0" marL="457200" algn="l">
              <a:spcBef>
                <a:spcPts val="420"/>
              </a:spcBef>
              <a:spcAft>
                <a:spcPts val="0"/>
              </a:spcAft>
              <a:buClr>
                <a:schemeClr val="dk1"/>
              </a:buClr>
              <a:buSzPts val="2100"/>
              <a:buChar char="•"/>
              <a:defRPr sz="2100"/>
            </a:lvl1pPr>
            <a:lvl2pPr indent="-342900" lvl="1" marL="914400" algn="l">
              <a:spcBef>
                <a:spcPts val="360"/>
              </a:spcBef>
              <a:spcAft>
                <a:spcPts val="0"/>
              </a:spcAft>
              <a:buClr>
                <a:schemeClr val="dk1"/>
              </a:buClr>
              <a:buSzPts val="1800"/>
              <a:buChar char="–"/>
              <a:defRPr sz="1800"/>
            </a:lvl2pPr>
            <a:lvl3pPr indent="-323850" lvl="2" marL="1371600" algn="l">
              <a:spcBef>
                <a:spcPts val="300"/>
              </a:spcBef>
              <a:spcAft>
                <a:spcPts val="0"/>
              </a:spcAft>
              <a:buClr>
                <a:schemeClr val="dk1"/>
              </a:buClr>
              <a:buSzPts val="1500"/>
              <a:buChar char="•"/>
              <a:defRPr sz="1500"/>
            </a:lvl3pPr>
            <a:lvl4pPr indent="-314325" lvl="3" marL="1828800" algn="l">
              <a:spcBef>
                <a:spcPts val="270"/>
              </a:spcBef>
              <a:spcAft>
                <a:spcPts val="0"/>
              </a:spcAft>
              <a:buClr>
                <a:schemeClr val="dk1"/>
              </a:buClr>
              <a:buSzPts val="1350"/>
              <a:buChar char="–"/>
              <a:defRPr sz="1350"/>
            </a:lvl4pPr>
            <a:lvl5pPr indent="-314325" lvl="4" marL="2286000" algn="l">
              <a:spcBef>
                <a:spcPts val="270"/>
              </a:spcBef>
              <a:spcAft>
                <a:spcPts val="0"/>
              </a:spcAft>
              <a:buClr>
                <a:schemeClr val="dk1"/>
              </a:buClr>
              <a:buSzPts val="1350"/>
              <a:buChar char="»"/>
              <a:defRPr sz="1350"/>
            </a:lvl5pPr>
            <a:lvl6pPr indent="-314325" lvl="5" marL="2743200" algn="l">
              <a:spcBef>
                <a:spcPts val="270"/>
              </a:spcBef>
              <a:spcAft>
                <a:spcPts val="0"/>
              </a:spcAft>
              <a:buClr>
                <a:schemeClr val="dk1"/>
              </a:buClr>
              <a:buSzPts val="1350"/>
              <a:buChar char="•"/>
              <a:defRPr sz="1350"/>
            </a:lvl6pPr>
            <a:lvl7pPr indent="-314325" lvl="6" marL="3200400" algn="l">
              <a:spcBef>
                <a:spcPts val="270"/>
              </a:spcBef>
              <a:spcAft>
                <a:spcPts val="0"/>
              </a:spcAft>
              <a:buClr>
                <a:schemeClr val="dk1"/>
              </a:buClr>
              <a:buSzPts val="1350"/>
              <a:buChar char="•"/>
              <a:defRPr sz="1350"/>
            </a:lvl7pPr>
            <a:lvl8pPr indent="-314325" lvl="7" marL="3657600" algn="l">
              <a:spcBef>
                <a:spcPts val="270"/>
              </a:spcBef>
              <a:spcAft>
                <a:spcPts val="0"/>
              </a:spcAft>
              <a:buClr>
                <a:schemeClr val="dk1"/>
              </a:buClr>
              <a:buSzPts val="1350"/>
              <a:buChar char="•"/>
              <a:defRPr sz="1350"/>
            </a:lvl8pPr>
            <a:lvl9pPr indent="-314325" lvl="8" marL="4114800" algn="l">
              <a:spcBef>
                <a:spcPts val="270"/>
              </a:spcBef>
              <a:spcAft>
                <a:spcPts val="0"/>
              </a:spcAft>
              <a:buClr>
                <a:schemeClr val="dk1"/>
              </a:buClr>
              <a:buSzPts val="1350"/>
              <a:buChar char="•"/>
              <a:defRPr sz="1350"/>
            </a:lvl9pPr>
          </a:lstStyle>
          <a:p/>
        </p:txBody>
      </p:sp>
      <p:sp>
        <p:nvSpPr>
          <p:cNvPr id="128" name="Google Shape;128;p55"/>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rmAutofit/>
          </a:bodyPr>
          <a:lstStyle>
            <a:lvl1pPr indent="-361950" lvl="0" marL="457200" algn="l">
              <a:spcBef>
                <a:spcPts val="420"/>
              </a:spcBef>
              <a:spcAft>
                <a:spcPts val="0"/>
              </a:spcAft>
              <a:buClr>
                <a:schemeClr val="dk1"/>
              </a:buClr>
              <a:buSzPts val="2100"/>
              <a:buChar char="•"/>
              <a:defRPr sz="2100"/>
            </a:lvl1pPr>
            <a:lvl2pPr indent="-342900" lvl="1" marL="914400" algn="l">
              <a:spcBef>
                <a:spcPts val="360"/>
              </a:spcBef>
              <a:spcAft>
                <a:spcPts val="0"/>
              </a:spcAft>
              <a:buClr>
                <a:schemeClr val="dk1"/>
              </a:buClr>
              <a:buSzPts val="1800"/>
              <a:buChar char="–"/>
              <a:defRPr sz="1800"/>
            </a:lvl2pPr>
            <a:lvl3pPr indent="-323850" lvl="2" marL="1371600" algn="l">
              <a:spcBef>
                <a:spcPts val="300"/>
              </a:spcBef>
              <a:spcAft>
                <a:spcPts val="0"/>
              </a:spcAft>
              <a:buClr>
                <a:schemeClr val="dk1"/>
              </a:buClr>
              <a:buSzPts val="1500"/>
              <a:buChar char="•"/>
              <a:defRPr sz="1500"/>
            </a:lvl3pPr>
            <a:lvl4pPr indent="-314325" lvl="3" marL="1828800" algn="l">
              <a:spcBef>
                <a:spcPts val="270"/>
              </a:spcBef>
              <a:spcAft>
                <a:spcPts val="0"/>
              </a:spcAft>
              <a:buClr>
                <a:schemeClr val="dk1"/>
              </a:buClr>
              <a:buSzPts val="1350"/>
              <a:buChar char="–"/>
              <a:defRPr sz="1350"/>
            </a:lvl4pPr>
            <a:lvl5pPr indent="-314325" lvl="4" marL="2286000" algn="l">
              <a:spcBef>
                <a:spcPts val="270"/>
              </a:spcBef>
              <a:spcAft>
                <a:spcPts val="0"/>
              </a:spcAft>
              <a:buClr>
                <a:schemeClr val="dk1"/>
              </a:buClr>
              <a:buSzPts val="1350"/>
              <a:buChar char="»"/>
              <a:defRPr sz="1350"/>
            </a:lvl5pPr>
            <a:lvl6pPr indent="-314325" lvl="5" marL="2743200" algn="l">
              <a:spcBef>
                <a:spcPts val="270"/>
              </a:spcBef>
              <a:spcAft>
                <a:spcPts val="0"/>
              </a:spcAft>
              <a:buClr>
                <a:schemeClr val="dk1"/>
              </a:buClr>
              <a:buSzPts val="1350"/>
              <a:buChar char="•"/>
              <a:defRPr sz="1350"/>
            </a:lvl6pPr>
            <a:lvl7pPr indent="-314325" lvl="6" marL="3200400" algn="l">
              <a:spcBef>
                <a:spcPts val="270"/>
              </a:spcBef>
              <a:spcAft>
                <a:spcPts val="0"/>
              </a:spcAft>
              <a:buClr>
                <a:schemeClr val="dk1"/>
              </a:buClr>
              <a:buSzPts val="1350"/>
              <a:buChar char="•"/>
              <a:defRPr sz="1350"/>
            </a:lvl7pPr>
            <a:lvl8pPr indent="-314325" lvl="7" marL="3657600" algn="l">
              <a:spcBef>
                <a:spcPts val="270"/>
              </a:spcBef>
              <a:spcAft>
                <a:spcPts val="0"/>
              </a:spcAft>
              <a:buClr>
                <a:schemeClr val="dk1"/>
              </a:buClr>
              <a:buSzPts val="1350"/>
              <a:buChar char="•"/>
              <a:defRPr sz="1350"/>
            </a:lvl8pPr>
            <a:lvl9pPr indent="-314325" lvl="8" marL="4114800" algn="l">
              <a:spcBef>
                <a:spcPts val="270"/>
              </a:spcBef>
              <a:spcAft>
                <a:spcPts val="0"/>
              </a:spcAft>
              <a:buClr>
                <a:schemeClr val="dk1"/>
              </a:buClr>
              <a:buSzPts val="1350"/>
              <a:buChar char="•"/>
              <a:defRPr sz="1350"/>
            </a:lvl9pPr>
          </a:lstStyle>
          <a:p/>
        </p:txBody>
      </p:sp>
      <p:sp>
        <p:nvSpPr>
          <p:cNvPr id="129" name="Google Shape;129;p55"/>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55"/>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55"/>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2" name="Shape 132"/>
        <p:cNvGrpSpPr/>
        <p:nvPr/>
      </p:nvGrpSpPr>
      <p:grpSpPr>
        <a:xfrm>
          <a:off x="0" y="0"/>
          <a:ext cx="0" cy="0"/>
          <a:chOff x="0" y="0"/>
          <a:chExt cx="0" cy="0"/>
        </a:xfrm>
      </p:grpSpPr>
      <p:sp>
        <p:nvSpPr>
          <p:cNvPr id="133" name="Google Shape;133;p5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3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56"/>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360"/>
              </a:spcBef>
              <a:spcAft>
                <a:spcPts val="0"/>
              </a:spcAft>
              <a:buClr>
                <a:schemeClr val="dk1"/>
              </a:buClr>
              <a:buSzPts val="1800"/>
              <a:buNone/>
              <a:defRPr b="1" sz="1800"/>
            </a:lvl1pPr>
            <a:lvl2pPr indent="-228600" lvl="1" marL="914400" algn="l">
              <a:spcBef>
                <a:spcPts val="300"/>
              </a:spcBef>
              <a:spcAft>
                <a:spcPts val="0"/>
              </a:spcAft>
              <a:buClr>
                <a:schemeClr val="dk1"/>
              </a:buClr>
              <a:buSzPts val="1500"/>
              <a:buNone/>
              <a:defRPr b="1" sz="1500"/>
            </a:lvl2pPr>
            <a:lvl3pPr indent="-228600" lvl="2" marL="1371600" algn="l">
              <a:spcBef>
                <a:spcPts val="270"/>
              </a:spcBef>
              <a:spcAft>
                <a:spcPts val="0"/>
              </a:spcAft>
              <a:buClr>
                <a:schemeClr val="dk1"/>
              </a:buClr>
              <a:buSzPts val="1350"/>
              <a:buNone/>
              <a:defRPr b="1" sz="1350"/>
            </a:lvl3pPr>
            <a:lvl4pPr indent="-228600" lvl="3" marL="1828800" algn="l">
              <a:spcBef>
                <a:spcPts val="240"/>
              </a:spcBef>
              <a:spcAft>
                <a:spcPts val="0"/>
              </a:spcAft>
              <a:buClr>
                <a:schemeClr val="dk1"/>
              </a:buClr>
              <a:buSzPts val="1200"/>
              <a:buNone/>
              <a:defRPr b="1" sz="1200"/>
            </a:lvl4pPr>
            <a:lvl5pPr indent="-228600" lvl="4" marL="2286000" algn="l">
              <a:spcBef>
                <a:spcPts val="240"/>
              </a:spcBef>
              <a:spcAft>
                <a:spcPts val="0"/>
              </a:spcAft>
              <a:buClr>
                <a:schemeClr val="dk1"/>
              </a:buClr>
              <a:buSzPts val="1200"/>
              <a:buNone/>
              <a:defRPr b="1" sz="1200"/>
            </a:lvl5pPr>
            <a:lvl6pPr indent="-228600" lvl="5" marL="2743200" algn="l">
              <a:spcBef>
                <a:spcPts val="240"/>
              </a:spcBef>
              <a:spcAft>
                <a:spcPts val="0"/>
              </a:spcAft>
              <a:buClr>
                <a:schemeClr val="dk1"/>
              </a:buClr>
              <a:buSzPts val="1200"/>
              <a:buNone/>
              <a:defRPr b="1" sz="1200"/>
            </a:lvl6pPr>
            <a:lvl7pPr indent="-228600" lvl="6" marL="3200400" algn="l">
              <a:spcBef>
                <a:spcPts val="240"/>
              </a:spcBef>
              <a:spcAft>
                <a:spcPts val="0"/>
              </a:spcAft>
              <a:buClr>
                <a:schemeClr val="dk1"/>
              </a:buClr>
              <a:buSzPts val="1200"/>
              <a:buNone/>
              <a:defRPr b="1" sz="1200"/>
            </a:lvl7pPr>
            <a:lvl8pPr indent="-228600" lvl="7" marL="3657600" algn="l">
              <a:spcBef>
                <a:spcPts val="240"/>
              </a:spcBef>
              <a:spcAft>
                <a:spcPts val="0"/>
              </a:spcAft>
              <a:buClr>
                <a:schemeClr val="dk1"/>
              </a:buClr>
              <a:buSzPts val="1200"/>
              <a:buNone/>
              <a:defRPr b="1" sz="1200"/>
            </a:lvl8pPr>
            <a:lvl9pPr indent="-228600" lvl="8" marL="4114800" algn="l">
              <a:spcBef>
                <a:spcPts val="240"/>
              </a:spcBef>
              <a:spcAft>
                <a:spcPts val="0"/>
              </a:spcAft>
              <a:buClr>
                <a:schemeClr val="dk1"/>
              </a:buClr>
              <a:buSzPts val="1200"/>
              <a:buNone/>
              <a:defRPr b="1" sz="1200"/>
            </a:lvl9pPr>
          </a:lstStyle>
          <a:p/>
        </p:txBody>
      </p:sp>
      <p:sp>
        <p:nvSpPr>
          <p:cNvPr id="135" name="Google Shape;135;p56"/>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sz="1800"/>
            </a:lvl1pPr>
            <a:lvl2pPr indent="-323850" lvl="1" marL="914400" algn="l">
              <a:spcBef>
                <a:spcPts val="300"/>
              </a:spcBef>
              <a:spcAft>
                <a:spcPts val="0"/>
              </a:spcAft>
              <a:buClr>
                <a:schemeClr val="dk1"/>
              </a:buClr>
              <a:buSzPts val="1500"/>
              <a:buChar char="–"/>
              <a:defRPr sz="1500"/>
            </a:lvl2pPr>
            <a:lvl3pPr indent="-314325" lvl="2" marL="1371600" algn="l">
              <a:spcBef>
                <a:spcPts val="270"/>
              </a:spcBef>
              <a:spcAft>
                <a:spcPts val="0"/>
              </a:spcAft>
              <a:buClr>
                <a:schemeClr val="dk1"/>
              </a:buClr>
              <a:buSzPts val="1350"/>
              <a:buChar char="•"/>
              <a:defRPr sz="1350"/>
            </a:lvl3pPr>
            <a:lvl4pPr indent="-304800" lvl="3" marL="1828800" algn="l">
              <a:spcBef>
                <a:spcPts val="240"/>
              </a:spcBef>
              <a:spcAft>
                <a:spcPts val="0"/>
              </a:spcAft>
              <a:buClr>
                <a:schemeClr val="dk1"/>
              </a:buClr>
              <a:buSzPts val="1200"/>
              <a:buChar char="–"/>
              <a:defRPr sz="1200"/>
            </a:lvl4pPr>
            <a:lvl5pPr indent="-304800" lvl="4" marL="2286000" algn="l">
              <a:spcBef>
                <a:spcPts val="240"/>
              </a:spcBef>
              <a:spcAft>
                <a:spcPts val="0"/>
              </a:spcAft>
              <a:buClr>
                <a:schemeClr val="dk1"/>
              </a:buClr>
              <a:buSzPts val="1200"/>
              <a:buChar char="»"/>
              <a:defRPr sz="1200"/>
            </a:lvl5pPr>
            <a:lvl6pPr indent="-304800" lvl="5" marL="2743200" algn="l">
              <a:spcBef>
                <a:spcPts val="240"/>
              </a:spcBef>
              <a:spcAft>
                <a:spcPts val="0"/>
              </a:spcAft>
              <a:buClr>
                <a:schemeClr val="dk1"/>
              </a:buClr>
              <a:buSzPts val="1200"/>
              <a:buChar char="•"/>
              <a:defRPr sz="1200"/>
            </a:lvl6pPr>
            <a:lvl7pPr indent="-304800" lvl="6" marL="3200400" algn="l">
              <a:spcBef>
                <a:spcPts val="240"/>
              </a:spcBef>
              <a:spcAft>
                <a:spcPts val="0"/>
              </a:spcAft>
              <a:buClr>
                <a:schemeClr val="dk1"/>
              </a:buClr>
              <a:buSzPts val="1200"/>
              <a:buChar char="•"/>
              <a:defRPr sz="1200"/>
            </a:lvl7pPr>
            <a:lvl8pPr indent="-304800" lvl="7" marL="3657600" algn="l">
              <a:spcBef>
                <a:spcPts val="240"/>
              </a:spcBef>
              <a:spcAft>
                <a:spcPts val="0"/>
              </a:spcAft>
              <a:buClr>
                <a:schemeClr val="dk1"/>
              </a:buClr>
              <a:buSzPts val="1200"/>
              <a:buChar char="•"/>
              <a:defRPr sz="1200"/>
            </a:lvl8pPr>
            <a:lvl9pPr indent="-304800" lvl="8" marL="4114800" algn="l">
              <a:spcBef>
                <a:spcPts val="240"/>
              </a:spcBef>
              <a:spcAft>
                <a:spcPts val="0"/>
              </a:spcAft>
              <a:buClr>
                <a:schemeClr val="dk1"/>
              </a:buClr>
              <a:buSzPts val="1200"/>
              <a:buChar char="•"/>
              <a:defRPr sz="1200"/>
            </a:lvl9pPr>
          </a:lstStyle>
          <a:p/>
        </p:txBody>
      </p:sp>
      <p:sp>
        <p:nvSpPr>
          <p:cNvPr id="136" name="Google Shape;136;p56"/>
          <p:cNvSpPr txBox="1"/>
          <p:nvPr>
            <p:ph idx="3" type="body"/>
          </p:nvPr>
        </p:nvSpPr>
        <p:spPr>
          <a:xfrm>
            <a:off x="4645028" y="1151335"/>
            <a:ext cx="4041775"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360"/>
              </a:spcBef>
              <a:spcAft>
                <a:spcPts val="0"/>
              </a:spcAft>
              <a:buClr>
                <a:schemeClr val="dk1"/>
              </a:buClr>
              <a:buSzPts val="1800"/>
              <a:buNone/>
              <a:defRPr b="1" sz="1800"/>
            </a:lvl1pPr>
            <a:lvl2pPr indent="-228600" lvl="1" marL="914400" algn="l">
              <a:spcBef>
                <a:spcPts val="300"/>
              </a:spcBef>
              <a:spcAft>
                <a:spcPts val="0"/>
              </a:spcAft>
              <a:buClr>
                <a:schemeClr val="dk1"/>
              </a:buClr>
              <a:buSzPts val="1500"/>
              <a:buNone/>
              <a:defRPr b="1" sz="1500"/>
            </a:lvl2pPr>
            <a:lvl3pPr indent="-228600" lvl="2" marL="1371600" algn="l">
              <a:spcBef>
                <a:spcPts val="270"/>
              </a:spcBef>
              <a:spcAft>
                <a:spcPts val="0"/>
              </a:spcAft>
              <a:buClr>
                <a:schemeClr val="dk1"/>
              </a:buClr>
              <a:buSzPts val="1350"/>
              <a:buNone/>
              <a:defRPr b="1" sz="1350"/>
            </a:lvl3pPr>
            <a:lvl4pPr indent="-228600" lvl="3" marL="1828800" algn="l">
              <a:spcBef>
                <a:spcPts val="240"/>
              </a:spcBef>
              <a:spcAft>
                <a:spcPts val="0"/>
              </a:spcAft>
              <a:buClr>
                <a:schemeClr val="dk1"/>
              </a:buClr>
              <a:buSzPts val="1200"/>
              <a:buNone/>
              <a:defRPr b="1" sz="1200"/>
            </a:lvl4pPr>
            <a:lvl5pPr indent="-228600" lvl="4" marL="2286000" algn="l">
              <a:spcBef>
                <a:spcPts val="240"/>
              </a:spcBef>
              <a:spcAft>
                <a:spcPts val="0"/>
              </a:spcAft>
              <a:buClr>
                <a:schemeClr val="dk1"/>
              </a:buClr>
              <a:buSzPts val="1200"/>
              <a:buNone/>
              <a:defRPr b="1" sz="1200"/>
            </a:lvl5pPr>
            <a:lvl6pPr indent="-228600" lvl="5" marL="2743200" algn="l">
              <a:spcBef>
                <a:spcPts val="240"/>
              </a:spcBef>
              <a:spcAft>
                <a:spcPts val="0"/>
              </a:spcAft>
              <a:buClr>
                <a:schemeClr val="dk1"/>
              </a:buClr>
              <a:buSzPts val="1200"/>
              <a:buNone/>
              <a:defRPr b="1" sz="1200"/>
            </a:lvl6pPr>
            <a:lvl7pPr indent="-228600" lvl="6" marL="3200400" algn="l">
              <a:spcBef>
                <a:spcPts val="240"/>
              </a:spcBef>
              <a:spcAft>
                <a:spcPts val="0"/>
              </a:spcAft>
              <a:buClr>
                <a:schemeClr val="dk1"/>
              </a:buClr>
              <a:buSzPts val="1200"/>
              <a:buNone/>
              <a:defRPr b="1" sz="1200"/>
            </a:lvl7pPr>
            <a:lvl8pPr indent="-228600" lvl="7" marL="3657600" algn="l">
              <a:spcBef>
                <a:spcPts val="240"/>
              </a:spcBef>
              <a:spcAft>
                <a:spcPts val="0"/>
              </a:spcAft>
              <a:buClr>
                <a:schemeClr val="dk1"/>
              </a:buClr>
              <a:buSzPts val="1200"/>
              <a:buNone/>
              <a:defRPr b="1" sz="1200"/>
            </a:lvl8pPr>
            <a:lvl9pPr indent="-228600" lvl="8" marL="4114800" algn="l">
              <a:spcBef>
                <a:spcPts val="240"/>
              </a:spcBef>
              <a:spcAft>
                <a:spcPts val="0"/>
              </a:spcAft>
              <a:buClr>
                <a:schemeClr val="dk1"/>
              </a:buClr>
              <a:buSzPts val="1200"/>
              <a:buNone/>
              <a:defRPr b="1" sz="1200"/>
            </a:lvl9pPr>
          </a:lstStyle>
          <a:p/>
        </p:txBody>
      </p:sp>
      <p:sp>
        <p:nvSpPr>
          <p:cNvPr id="137" name="Google Shape;137;p56"/>
          <p:cNvSpPr txBox="1"/>
          <p:nvPr>
            <p:ph idx="4" type="body"/>
          </p:nvPr>
        </p:nvSpPr>
        <p:spPr>
          <a:xfrm>
            <a:off x="4645028" y="1631156"/>
            <a:ext cx="4041775" cy="2963466"/>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sz="1800"/>
            </a:lvl1pPr>
            <a:lvl2pPr indent="-323850" lvl="1" marL="914400" algn="l">
              <a:spcBef>
                <a:spcPts val="300"/>
              </a:spcBef>
              <a:spcAft>
                <a:spcPts val="0"/>
              </a:spcAft>
              <a:buClr>
                <a:schemeClr val="dk1"/>
              </a:buClr>
              <a:buSzPts val="1500"/>
              <a:buChar char="–"/>
              <a:defRPr sz="1500"/>
            </a:lvl2pPr>
            <a:lvl3pPr indent="-314325" lvl="2" marL="1371600" algn="l">
              <a:spcBef>
                <a:spcPts val="270"/>
              </a:spcBef>
              <a:spcAft>
                <a:spcPts val="0"/>
              </a:spcAft>
              <a:buClr>
                <a:schemeClr val="dk1"/>
              </a:buClr>
              <a:buSzPts val="1350"/>
              <a:buChar char="•"/>
              <a:defRPr sz="1350"/>
            </a:lvl3pPr>
            <a:lvl4pPr indent="-304800" lvl="3" marL="1828800" algn="l">
              <a:spcBef>
                <a:spcPts val="240"/>
              </a:spcBef>
              <a:spcAft>
                <a:spcPts val="0"/>
              </a:spcAft>
              <a:buClr>
                <a:schemeClr val="dk1"/>
              </a:buClr>
              <a:buSzPts val="1200"/>
              <a:buChar char="–"/>
              <a:defRPr sz="1200"/>
            </a:lvl4pPr>
            <a:lvl5pPr indent="-304800" lvl="4" marL="2286000" algn="l">
              <a:spcBef>
                <a:spcPts val="240"/>
              </a:spcBef>
              <a:spcAft>
                <a:spcPts val="0"/>
              </a:spcAft>
              <a:buClr>
                <a:schemeClr val="dk1"/>
              </a:buClr>
              <a:buSzPts val="1200"/>
              <a:buChar char="»"/>
              <a:defRPr sz="1200"/>
            </a:lvl5pPr>
            <a:lvl6pPr indent="-304800" lvl="5" marL="2743200" algn="l">
              <a:spcBef>
                <a:spcPts val="240"/>
              </a:spcBef>
              <a:spcAft>
                <a:spcPts val="0"/>
              </a:spcAft>
              <a:buClr>
                <a:schemeClr val="dk1"/>
              </a:buClr>
              <a:buSzPts val="1200"/>
              <a:buChar char="•"/>
              <a:defRPr sz="1200"/>
            </a:lvl6pPr>
            <a:lvl7pPr indent="-304800" lvl="6" marL="3200400" algn="l">
              <a:spcBef>
                <a:spcPts val="240"/>
              </a:spcBef>
              <a:spcAft>
                <a:spcPts val="0"/>
              </a:spcAft>
              <a:buClr>
                <a:schemeClr val="dk1"/>
              </a:buClr>
              <a:buSzPts val="1200"/>
              <a:buChar char="•"/>
              <a:defRPr sz="1200"/>
            </a:lvl7pPr>
            <a:lvl8pPr indent="-304800" lvl="7" marL="3657600" algn="l">
              <a:spcBef>
                <a:spcPts val="240"/>
              </a:spcBef>
              <a:spcAft>
                <a:spcPts val="0"/>
              </a:spcAft>
              <a:buClr>
                <a:schemeClr val="dk1"/>
              </a:buClr>
              <a:buSzPts val="1200"/>
              <a:buChar char="•"/>
              <a:defRPr sz="1200"/>
            </a:lvl8pPr>
            <a:lvl9pPr indent="-304800" lvl="8" marL="4114800" algn="l">
              <a:spcBef>
                <a:spcPts val="240"/>
              </a:spcBef>
              <a:spcAft>
                <a:spcPts val="0"/>
              </a:spcAft>
              <a:buClr>
                <a:schemeClr val="dk1"/>
              </a:buClr>
              <a:buSzPts val="1200"/>
              <a:buChar char="•"/>
              <a:defRPr sz="1200"/>
            </a:lvl9pPr>
          </a:lstStyle>
          <a:p/>
        </p:txBody>
      </p:sp>
      <p:sp>
        <p:nvSpPr>
          <p:cNvPr id="138" name="Google Shape;138;p56"/>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56"/>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56"/>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 name="Shape 141"/>
        <p:cNvGrpSpPr/>
        <p:nvPr/>
      </p:nvGrpSpPr>
      <p:grpSpPr>
        <a:xfrm>
          <a:off x="0" y="0"/>
          <a:ext cx="0" cy="0"/>
          <a:chOff x="0" y="0"/>
          <a:chExt cx="0" cy="0"/>
        </a:xfrm>
      </p:grpSpPr>
      <p:sp>
        <p:nvSpPr>
          <p:cNvPr id="142" name="Google Shape;142;p57"/>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57"/>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57"/>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5"/>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5"/>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 name="Google Shape;24;p4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5" name="Shape 145"/>
        <p:cNvGrpSpPr/>
        <p:nvPr/>
      </p:nvGrpSpPr>
      <p:grpSpPr>
        <a:xfrm>
          <a:off x="0" y="0"/>
          <a:ext cx="0" cy="0"/>
          <a:chOff x="0" y="0"/>
          <a:chExt cx="0" cy="0"/>
        </a:xfrm>
      </p:grpSpPr>
      <p:sp>
        <p:nvSpPr>
          <p:cNvPr id="146" name="Google Shape;146;p58"/>
          <p:cNvSpPr txBox="1"/>
          <p:nvPr>
            <p:ph type="title"/>
          </p:nvPr>
        </p:nvSpPr>
        <p:spPr>
          <a:xfrm>
            <a:off x="457203" y="204787"/>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1500"/>
              <a:buFont typeface="Calibri"/>
              <a:buNone/>
              <a:defRPr b="1"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58"/>
          <p:cNvSpPr txBox="1"/>
          <p:nvPr>
            <p:ph idx="1" type="body"/>
          </p:nvPr>
        </p:nvSpPr>
        <p:spPr>
          <a:xfrm>
            <a:off x="3575050" y="204789"/>
            <a:ext cx="5111750" cy="4389835"/>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61950" lvl="1" marL="914400" algn="l">
              <a:spcBef>
                <a:spcPts val="420"/>
              </a:spcBef>
              <a:spcAft>
                <a:spcPts val="0"/>
              </a:spcAft>
              <a:buClr>
                <a:schemeClr val="dk1"/>
              </a:buClr>
              <a:buSzPts val="2100"/>
              <a:buChar char="–"/>
              <a:defRPr sz="2100"/>
            </a:lvl2pPr>
            <a:lvl3pPr indent="-342900" lvl="2" marL="1371600" algn="l">
              <a:spcBef>
                <a:spcPts val="360"/>
              </a:spcBef>
              <a:spcAft>
                <a:spcPts val="0"/>
              </a:spcAft>
              <a:buClr>
                <a:schemeClr val="dk1"/>
              </a:buClr>
              <a:buSzPts val="1800"/>
              <a:buChar char="•"/>
              <a:defRPr sz="1800"/>
            </a:lvl3pPr>
            <a:lvl4pPr indent="-323850" lvl="3" marL="1828800" algn="l">
              <a:spcBef>
                <a:spcPts val="300"/>
              </a:spcBef>
              <a:spcAft>
                <a:spcPts val="0"/>
              </a:spcAft>
              <a:buClr>
                <a:schemeClr val="dk1"/>
              </a:buClr>
              <a:buSzPts val="1500"/>
              <a:buChar char="–"/>
              <a:defRPr sz="1500"/>
            </a:lvl4pPr>
            <a:lvl5pPr indent="-323850" lvl="4" marL="2286000" algn="l">
              <a:spcBef>
                <a:spcPts val="300"/>
              </a:spcBef>
              <a:spcAft>
                <a:spcPts val="0"/>
              </a:spcAft>
              <a:buClr>
                <a:schemeClr val="dk1"/>
              </a:buClr>
              <a:buSzPts val="1500"/>
              <a:buChar char="»"/>
              <a:defRPr sz="1500"/>
            </a:lvl5pPr>
            <a:lvl6pPr indent="-323850" lvl="5" marL="2743200" algn="l">
              <a:spcBef>
                <a:spcPts val="300"/>
              </a:spcBef>
              <a:spcAft>
                <a:spcPts val="0"/>
              </a:spcAft>
              <a:buClr>
                <a:schemeClr val="dk1"/>
              </a:buClr>
              <a:buSzPts val="1500"/>
              <a:buChar char="•"/>
              <a:defRPr sz="1500"/>
            </a:lvl6pPr>
            <a:lvl7pPr indent="-323850" lvl="6" marL="3200400" algn="l">
              <a:spcBef>
                <a:spcPts val="300"/>
              </a:spcBef>
              <a:spcAft>
                <a:spcPts val="0"/>
              </a:spcAft>
              <a:buClr>
                <a:schemeClr val="dk1"/>
              </a:buClr>
              <a:buSzPts val="1500"/>
              <a:buChar char="•"/>
              <a:defRPr sz="1500"/>
            </a:lvl7pPr>
            <a:lvl8pPr indent="-323850" lvl="7" marL="3657600" algn="l">
              <a:spcBef>
                <a:spcPts val="300"/>
              </a:spcBef>
              <a:spcAft>
                <a:spcPts val="0"/>
              </a:spcAft>
              <a:buClr>
                <a:schemeClr val="dk1"/>
              </a:buClr>
              <a:buSzPts val="1500"/>
              <a:buChar char="•"/>
              <a:defRPr sz="1500"/>
            </a:lvl8pPr>
            <a:lvl9pPr indent="-323850" lvl="8" marL="4114800" algn="l">
              <a:spcBef>
                <a:spcPts val="300"/>
              </a:spcBef>
              <a:spcAft>
                <a:spcPts val="0"/>
              </a:spcAft>
              <a:buClr>
                <a:schemeClr val="dk1"/>
              </a:buClr>
              <a:buSzPts val="1500"/>
              <a:buChar char="•"/>
              <a:defRPr sz="1500"/>
            </a:lvl9pPr>
          </a:lstStyle>
          <a:p/>
        </p:txBody>
      </p:sp>
      <p:sp>
        <p:nvSpPr>
          <p:cNvPr id="148" name="Google Shape;148;p58"/>
          <p:cNvSpPr txBox="1"/>
          <p:nvPr>
            <p:ph idx="2" type="body"/>
          </p:nvPr>
        </p:nvSpPr>
        <p:spPr>
          <a:xfrm>
            <a:off x="457203" y="1076327"/>
            <a:ext cx="3008313" cy="3518297"/>
          </a:xfrm>
          <a:prstGeom prst="rect">
            <a:avLst/>
          </a:prstGeom>
          <a:noFill/>
          <a:ln>
            <a:noFill/>
          </a:ln>
        </p:spPr>
        <p:txBody>
          <a:bodyPr anchorCtr="0" anchor="t" bIns="45700" lIns="91425" spcFirstLastPara="1" rIns="91425" wrap="square" tIns="45700">
            <a:normAutofit/>
          </a:bodyPr>
          <a:lstStyle>
            <a:lvl1pPr indent="-228600" lvl="0" marL="457200" algn="l">
              <a:spcBef>
                <a:spcPts val="210"/>
              </a:spcBef>
              <a:spcAft>
                <a:spcPts val="0"/>
              </a:spcAft>
              <a:buClr>
                <a:schemeClr val="dk1"/>
              </a:buClr>
              <a:buSzPts val="1050"/>
              <a:buNone/>
              <a:defRPr sz="1050"/>
            </a:lvl1pPr>
            <a:lvl2pPr indent="-228600" lvl="1" marL="914400" algn="l">
              <a:spcBef>
                <a:spcPts val="180"/>
              </a:spcBef>
              <a:spcAft>
                <a:spcPts val="0"/>
              </a:spcAft>
              <a:buClr>
                <a:schemeClr val="dk1"/>
              </a:buClr>
              <a:buSzPts val="900"/>
              <a:buNone/>
              <a:defRPr sz="900"/>
            </a:lvl2pPr>
            <a:lvl3pPr indent="-228600" lvl="2" marL="1371600" algn="l">
              <a:spcBef>
                <a:spcPts val="150"/>
              </a:spcBef>
              <a:spcAft>
                <a:spcPts val="0"/>
              </a:spcAft>
              <a:buClr>
                <a:schemeClr val="dk1"/>
              </a:buClr>
              <a:buSzPts val="750"/>
              <a:buNone/>
              <a:defRPr sz="750"/>
            </a:lvl3pPr>
            <a:lvl4pPr indent="-228600" lvl="3" marL="1828800" algn="l">
              <a:spcBef>
                <a:spcPts val="135"/>
              </a:spcBef>
              <a:spcAft>
                <a:spcPts val="0"/>
              </a:spcAft>
              <a:buClr>
                <a:schemeClr val="dk1"/>
              </a:buClr>
              <a:buSzPts val="675"/>
              <a:buNone/>
              <a:defRPr sz="675"/>
            </a:lvl4pPr>
            <a:lvl5pPr indent="-228600" lvl="4" marL="2286000" algn="l">
              <a:spcBef>
                <a:spcPts val="135"/>
              </a:spcBef>
              <a:spcAft>
                <a:spcPts val="0"/>
              </a:spcAft>
              <a:buClr>
                <a:schemeClr val="dk1"/>
              </a:buClr>
              <a:buSzPts val="675"/>
              <a:buNone/>
              <a:defRPr sz="675"/>
            </a:lvl5pPr>
            <a:lvl6pPr indent="-228600" lvl="5" marL="2743200" algn="l">
              <a:spcBef>
                <a:spcPts val="135"/>
              </a:spcBef>
              <a:spcAft>
                <a:spcPts val="0"/>
              </a:spcAft>
              <a:buClr>
                <a:schemeClr val="dk1"/>
              </a:buClr>
              <a:buSzPts val="675"/>
              <a:buNone/>
              <a:defRPr sz="675"/>
            </a:lvl6pPr>
            <a:lvl7pPr indent="-228600" lvl="6" marL="3200400" algn="l">
              <a:spcBef>
                <a:spcPts val="135"/>
              </a:spcBef>
              <a:spcAft>
                <a:spcPts val="0"/>
              </a:spcAft>
              <a:buClr>
                <a:schemeClr val="dk1"/>
              </a:buClr>
              <a:buSzPts val="675"/>
              <a:buNone/>
              <a:defRPr sz="675"/>
            </a:lvl7pPr>
            <a:lvl8pPr indent="-228600" lvl="7" marL="3657600" algn="l">
              <a:spcBef>
                <a:spcPts val="135"/>
              </a:spcBef>
              <a:spcAft>
                <a:spcPts val="0"/>
              </a:spcAft>
              <a:buClr>
                <a:schemeClr val="dk1"/>
              </a:buClr>
              <a:buSzPts val="675"/>
              <a:buNone/>
              <a:defRPr sz="675"/>
            </a:lvl8pPr>
            <a:lvl9pPr indent="-228600" lvl="8" marL="4114800" algn="l">
              <a:spcBef>
                <a:spcPts val="135"/>
              </a:spcBef>
              <a:spcAft>
                <a:spcPts val="0"/>
              </a:spcAft>
              <a:buClr>
                <a:schemeClr val="dk1"/>
              </a:buClr>
              <a:buSzPts val="675"/>
              <a:buNone/>
              <a:defRPr sz="675"/>
            </a:lvl9pPr>
          </a:lstStyle>
          <a:p/>
        </p:txBody>
      </p:sp>
      <p:sp>
        <p:nvSpPr>
          <p:cNvPr id="149" name="Google Shape;149;p58"/>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58"/>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58"/>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2" name="Shape 152"/>
        <p:cNvGrpSpPr/>
        <p:nvPr/>
      </p:nvGrpSpPr>
      <p:grpSpPr>
        <a:xfrm>
          <a:off x="0" y="0"/>
          <a:ext cx="0" cy="0"/>
          <a:chOff x="0" y="0"/>
          <a:chExt cx="0" cy="0"/>
        </a:xfrm>
      </p:grpSpPr>
      <p:sp>
        <p:nvSpPr>
          <p:cNvPr id="153" name="Google Shape;153;p59"/>
          <p:cNvSpPr txBox="1"/>
          <p:nvPr>
            <p:ph type="title"/>
          </p:nvPr>
        </p:nvSpPr>
        <p:spPr>
          <a:xfrm>
            <a:off x="1792288" y="3600451"/>
            <a:ext cx="54864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1500"/>
              <a:buFont typeface="Calibri"/>
              <a:buNone/>
              <a:defRPr b="1"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 name="Google Shape;154;p59"/>
          <p:cNvSpPr/>
          <p:nvPr>
            <p:ph idx="2" type="pic"/>
          </p:nvPr>
        </p:nvSpPr>
        <p:spPr>
          <a:xfrm>
            <a:off x="1792288" y="459581"/>
            <a:ext cx="5486400" cy="3086100"/>
          </a:xfrm>
          <a:prstGeom prst="rect">
            <a:avLst/>
          </a:prstGeom>
          <a:noFill/>
          <a:ln>
            <a:noFill/>
          </a:ln>
        </p:spPr>
      </p:sp>
      <p:sp>
        <p:nvSpPr>
          <p:cNvPr id="155" name="Google Shape;155;p59"/>
          <p:cNvSpPr txBox="1"/>
          <p:nvPr>
            <p:ph idx="1" type="body"/>
          </p:nvPr>
        </p:nvSpPr>
        <p:spPr>
          <a:xfrm>
            <a:off x="1792288" y="4025504"/>
            <a:ext cx="5486400" cy="603647"/>
          </a:xfrm>
          <a:prstGeom prst="rect">
            <a:avLst/>
          </a:prstGeom>
          <a:noFill/>
          <a:ln>
            <a:noFill/>
          </a:ln>
        </p:spPr>
        <p:txBody>
          <a:bodyPr anchorCtr="0" anchor="t" bIns="45700" lIns="91425" spcFirstLastPara="1" rIns="91425" wrap="square" tIns="45700">
            <a:normAutofit/>
          </a:bodyPr>
          <a:lstStyle>
            <a:lvl1pPr indent="-228600" lvl="0" marL="457200" algn="l">
              <a:spcBef>
                <a:spcPts val="210"/>
              </a:spcBef>
              <a:spcAft>
                <a:spcPts val="0"/>
              </a:spcAft>
              <a:buClr>
                <a:schemeClr val="dk1"/>
              </a:buClr>
              <a:buSzPts val="1050"/>
              <a:buNone/>
              <a:defRPr sz="1050"/>
            </a:lvl1pPr>
            <a:lvl2pPr indent="-228600" lvl="1" marL="914400" algn="l">
              <a:spcBef>
                <a:spcPts val="180"/>
              </a:spcBef>
              <a:spcAft>
                <a:spcPts val="0"/>
              </a:spcAft>
              <a:buClr>
                <a:schemeClr val="dk1"/>
              </a:buClr>
              <a:buSzPts val="900"/>
              <a:buNone/>
              <a:defRPr sz="900"/>
            </a:lvl2pPr>
            <a:lvl3pPr indent="-228600" lvl="2" marL="1371600" algn="l">
              <a:spcBef>
                <a:spcPts val="150"/>
              </a:spcBef>
              <a:spcAft>
                <a:spcPts val="0"/>
              </a:spcAft>
              <a:buClr>
                <a:schemeClr val="dk1"/>
              </a:buClr>
              <a:buSzPts val="750"/>
              <a:buNone/>
              <a:defRPr sz="750"/>
            </a:lvl3pPr>
            <a:lvl4pPr indent="-228600" lvl="3" marL="1828800" algn="l">
              <a:spcBef>
                <a:spcPts val="135"/>
              </a:spcBef>
              <a:spcAft>
                <a:spcPts val="0"/>
              </a:spcAft>
              <a:buClr>
                <a:schemeClr val="dk1"/>
              </a:buClr>
              <a:buSzPts val="675"/>
              <a:buNone/>
              <a:defRPr sz="675"/>
            </a:lvl4pPr>
            <a:lvl5pPr indent="-228600" lvl="4" marL="2286000" algn="l">
              <a:spcBef>
                <a:spcPts val="135"/>
              </a:spcBef>
              <a:spcAft>
                <a:spcPts val="0"/>
              </a:spcAft>
              <a:buClr>
                <a:schemeClr val="dk1"/>
              </a:buClr>
              <a:buSzPts val="675"/>
              <a:buNone/>
              <a:defRPr sz="675"/>
            </a:lvl5pPr>
            <a:lvl6pPr indent="-228600" lvl="5" marL="2743200" algn="l">
              <a:spcBef>
                <a:spcPts val="135"/>
              </a:spcBef>
              <a:spcAft>
                <a:spcPts val="0"/>
              </a:spcAft>
              <a:buClr>
                <a:schemeClr val="dk1"/>
              </a:buClr>
              <a:buSzPts val="675"/>
              <a:buNone/>
              <a:defRPr sz="675"/>
            </a:lvl6pPr>
            <a:lvl7pPr indent="-228600" lvl="6" marL="3200400" algn="l">
              <a:spcBef>
                <a:spcPts val="135"/>
              </a:spcBef>
              <a:spcAft>
                <a:spcPts val="0"/>
              </a:spcAft>
              <a:buClr>
                <a:schemeClr val="dk1"/>
              </a:buClr>
              <a:buSzPts val="675"/>
              <a:buNone/>
              <a:defRPr sz="675"/>
            </a:lvl7pPr>
            <a:lvl8pPr indent="-228600" lvl="7" marL="3657600" algn="l">
              <a:spcBef>
                <a:spcPts val="135"/>
              </a:spcBef>
              <a:spcAft>
                <a:spcPts val="0"/>
              </a:spcAft>
              <a:buClr>
                <a:schemeClr val="dk1"/>
              </a:buClr>
              <a:buSzPts val="675"/>
              <a:buNone/>
              <a:defRPr sz="675"/>
            </a:lvl8pPr>
            <a:lvl9pPr indent="-228600" lvl="8" marL="4114800" algn="l">
              <a:spcBef>
                <a:spcPts val="135"/>
              </a:spcBef>
              <a:spcAft>
                <a:spcPts val="0"/>
              </a:spcAft>
              <a:buClr>
                <a:schemeClr val="dk1"/>
              </a:buClr>
              <a:buSzPts val="675"/>
              <a:buNone/>
              <a:defRPr sz="675"/>
            </a:lvl9pPr>
          </a:lstStyle>
          <a:p/>
        </p:txBody>
      </p:sp>
      <p:sp>
        <p:nvSpPr>
          <p:cNvPr id="156" name="Google Shape;156;p59"/>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59"/>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59"/>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9" name="Shape 159"/>
        <p:cNvGrpSpPr/>
        <p:nvPr/>
      </p:nvGrpSpPr>
      <p:grpSpPr>
        <a:xfrm>
          <a:off x="0" y="0"/>
          <a:ext cx="0" cy="0"/>
          <a:chOff x="0" y="0"/>
          <a:chExt cx="0" cy="0"/>
        </a:xfrm>
      </p:grpSpPr>
      <p:sp>
        <p:nvSpPr>
          <p:cNvPr id="160" name="Google Shape;160;p60"/>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 name="Google Shape;161;p60"/>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2" name="Google Shape;162;p60"/>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60"/>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60"/>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5" name="Shape 165"/>
        <p:cNvGrpSpPr/>
        <p:nvPr/>
      </p:nvGrpSpPr>
      <p:grpSpPr>
        <a:xfrm>
          <a:off x="0" y="0"/>
          <a:ext cx="0" cy="0"/>
          <a:chOff x="0" y="0"/>
          <a:chExt cx="0" cy="0"/>
        </a:xfrm>
      </p:grpSpPr>
      <p:sp>
        <p:nvSpPr>
          <p:cNvPr id="166" name="Google Shape;166;p61"/>
          <p:cNvSpPr txBox="1"/>
          <p:nvPr>
            <p:ph type="title"/>
          </p:nvPr>
        </p:nvSpPr>
        <p:spPr>
          <a:xfrm rot="5400000">
            <a:off x="5463778" y="1371602"/>
            <a:ext cx="4388644"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61"/>
          <p:cNvSpPr txBox="1"/>
          <p:nvPr>
            <p:ph idx="1" type="body"/>
          </p:nvPr>
        </p:nvSpPr>
        <p:spPr>
          <a:xfrm rot="5400000">
            <a:off x="1272778" y="-609598"/>
            <a:ext cx="4388644"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8" name="Google Shape;168;p61"/>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61"/>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61"/>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spTree>
      <p:nvGrpSpPr>
        <p:cNvPr id="171" name="Shape 171"/>
        <p:cNvGrpSpPr/>
        <p:nvPr/>
      </p:nvGrpSpPr>
      <p:grpSpPr>
        <a:xfrm>
          <a:off x="0" y="0"/>
          <a:ext cx="0" cy="0"/>
          <a:chOff x="0" y="0"/>
          <a:chExt cx="0" cy="0"/>
        </a:xfrm>
      </p:grpSpPr>
      <p:cxnSp>
        <p:nvCxnSpPr>
          <p:cNvPr id="172" name="Google Shape;172;p62"/>
          <p:cNvCxnSpPr/>
          <p:nvPr/>
        </p:nvCxnSpPr>
        <p:spPr>
          <a:xfrm>
            <a:off x="304800" y="4914900"/>
            <a:ext cx="8534400" cy="0"/>
          </a:xfrm>
          <a:prstGeom prst="straightConnector1">
            <a:avLst/>
          </a:prstGeom>
          <a:noFill/>
          <a:ln cap="flat" cmpd="sng" w="25400">
            <a:solidFill>
              <a:schemeClr val="dk1"/>
            </a:solidFill>
            <a:prstDash val="solid"/>
            <a:round/>
            <a:headEnd len="med" w="med" type="none"/>
            <a:tailEnd len="med" w="med" type="none"/>
          </a:ln>
        </p:spPr>
      </p:cxnSp>
      <p:sp>
        <p:nvSpPr>
          <p:cNvPr id="173" name="Google Shape;173;p62"/>
          <p:cNvSpPr txBox="1"/>
          <p:nvPr/>
        </p:nvSpPr>
        <p:spPr>
          <a:xfrm>
            <a:off x="274641" y="4885024"/>
            <a:ext cx="8523287" cy="184658"/>
          </a:xfrm>
          <a:prstGeom prst="rect">
            <a:avLst/>
          </a:prstGeom>
          <a:noFill/>
          <a:ln>
            <a:noFill/>
          </a:ln>
        </p:spPr>
        <p:txBody>
          <a:bodyPr anchorCtr="0" anchor="b" bIns="34275" lIns="68550" spcFirstLastPara="1" rIns="68550" wrap="square" tIns="34275">
            <a:spAutoFit/>
          </a:bodyPr>
          <a:lstStyle/>
          <a:p>
            <a:pPr indent="0" lvl="0" marL="0" marR="0" rtl="0" algn="ctr">
              <a:spcBef>
                <a:spcPts val="0"/>
              </a:spcBef>
              <a:spcAft>
                <a:spcPts val="0"/>
              </a:spcAft>
              <a:buNone/>
            </a:pPr>
            <a:r>
              <a:rPr lang="en-US" sz="750">
                <a:solidFill>
                  <a:srgbClr val="000000"/>
                </a:solidFill>
                <a:latin typeface="Times New Roman"/>
                <a:ea typeface="Times New Roman"/>
                <a:cs typeface="Times New Roman"/>
                <a:sym typeface="Times New Roman"/>
              </a:rPr>
              <a:t>© 2011 Pearson Education, Inc.</a:t>
            </a:r>
            <a:endParaRPr sz="675">
              <a:solidFill>
                <a:srgbClr val="000000"/>
              </a:solidFill>
              <a:latin typeface="Arial"/>
              <a:ea typeface="Arial"/>
              <a:cs typeface="Arial"/>
              <a:sym typeface="Arial"/>
            </a:endParaRPr>
          </a:p>
        </p:txBody>
      </p:sp>
      <p:sp>
        <p:nvSpPr>
          <p:cNvPr id="174" name="Google Shape;174;p62"/>
          <p:cNvSpPr txBox="1"/>
          <p:nvPr>
            <p:ph idx="1" type="subTitle"/>
          </p:nvPr>
        </p:nvSpPr>
        <p:spPr>
          <a:xfrm>
            <a:off x="1508125" y="2228851"/>
            <a:ext cx="7042150" cy="2564606"/>
          </a:xfrm>
          <a:prstGeom prst="rect">
            <a:avLst/>
          </a:prstGeom>
          <a:noFill/>
          <a:ln>
            <a:noFill/>
          </a:ln>
        </p:spPr>
        <p:txBody>
          <a:bodyPr anchorCtr="0" anchor="t" bIns="45700" lIns="91425" spcFirstLastPara="1" rIns="91425" wrap="square" tIns="45700">
            <a:normAutofit/>
          </a:bodyPr>
          <a:lstStyle>
            <a:lvl1pPr lvl="0" algn="ctr">
              <a:spcBef>
                <a:spcPts val="480"/>
              </a:spcBef>
              <a:spcAft>
                <a:spcPts val="0"/>
              </a:spcAft>
              <a:buClr>
                <a:srgbClr val="888888"/>
              </a:buClr>
              <a:buSzPts val="2400"/>
              <a:buNone/>
              <a:defRPr>
                <a:solidFill>
                  <a:srgbClr val="888888"/>
                </a:solidFill>
              </a:defRPr>
            </a:lvl1pPr>
            <a:lvl2pPr lvl="1" algn="ctr">
              <a:spcBef>
                <a:spcPts val="420"/>
              </a:spcBef>
              <a:spcAft>
                <a:spcPts val="0"/>
              </a:spcAft>
              <a:buClr>
                <a:srgbClr val="888888"/>
              </a:buClr>
              <a:buSzPts val="2100"/>
              <a:buNone/>
              <a:defRPr>
                <a:solidFill>
                  <a:srgbClr val="888888"/>
                </a:solidFill>
              </a:defRPr>
            </a:lvl2pPr>
            <a:lvl3pPr lvl="2" algn="ctr">
              <a:spcBef>
                <a:spcPts val="360"/>
              </a:spcBef>
              <a:spcAft>
                <a:spcPts val="0"/>
              </a:spcAft>
              <a:buClr>
                <a:srgbClr val="888888"/>
              </a:buClr>
              <a:buSzPts val="1800"/>
              <a:buNone/>
              <a:defRPr>
                <a:solidFill>
                  <a:srgbClr val="888888"/>
                </a:solidFill>
              </a:defRPr>
            </a:lvl3pPr>
            <a:lvl4pPr lvl="3" algn="ctr">
              <a:spcBef>
                <a:spcPts val="300"/>
              </a:spcBef>
              <a:spcAft>
                <a:spcPts val="0"/>
              </a:spcAft>
              <a:buClr>
                <a:srgbClr val="888888"/>
              </a:buClr>
              <a:buSzPts val="1500"/>
              <a:buNone/>
              <a:defRPr>
                <a:solidFill>
                  <a:srgbClr val="888888"/>
                </a:solidFill>
              </a:defRPr>
            </a:lvl4pPr>
            <a:lvl5pPr lvl="4" algn="ctr">
              <a:spcBef>
                <a:spcPts val="300"/>
              </a:spcBef>
              <a:spcAft>
                <a:spcPts val="0"/>
              </a:spcAft>
              <a:buClr>
                <a:srgbClr val="888888"/>
              </a:buClr>
              <a:buSzPts val="1500"/>
              <a:buNone/>
              <a:defRPr>
                <a:solidFill>
                  <a:srgbClr val="888888"/>
                </a:solidFill>
              </a:defRPr>
            </a:lvl5pPr>
            <a:lvl6pPr lvl="5" algn="ctr">
              <a:spcBef>
                <a:spcPts val="300"/>
              </a:spcBef>
              <a:spcAft>
                <a:spcPts val="0"/>
              </a:spcAft>
              <a:buClr>
                <a:srgbClr val="888888"/>
              </a:buClr>
              <a:buSzPts val="1500"/>
              <a:buNone/>
              <a:defRPr>
                <a:solidFill>
                  <a:srgbClr val="888888"/>
                </a:solidFill>
              </a:defRPr>
            </a:lvl6pPr>
            <a:lvl7pPr lvl="6" algn="ctr">
              <a:spcBef>
                <a:spcPts val="300"/>
              </a:spcBef>
              <a:spcAft>
                <a:spcPts val="0"/>
              </a:spcAft>
              <a:buClr>
                <a:srgbClr val="888888"/>
              </a:buClr>
              <a:buSzPts val="1500"/>
              <a:buNone/>
              <a:defRPr>
                <a:solidFill>
                  <a:srgbClr val="888888"/>
                </a:solidFill>
              </a:defRPr>
            </a:lvl7pPr>
            <a:lvl8pPr lvl="7" algn="ctr">
              <a:spcBef>
                <a:spcPts val="300"/>
              </a:spcBef>
              <a:spcAft>
                <a:spcPts val="0"/>
              </a:spcAft>
              <a:buClr>
                <a:srgbClr val="888888"/>
              </a:buClr>
              <a:buSzPts val="1500"/>
              <a:buNone/>
              <a:defRPr>
                <a:solidFill>
                  <a:srgbClr val="888888"/>
                </a:solidFill>
              </a:defRPr>
            </a:lvl8pPr>
            <a:lvl9pPr lvl="8" algn="ctr">
              <a:spcBef>
                <a:spcPts val="300"/>
              </a:spcBef>
              <a:spcAft>
                <a:spcPts val="0"/>
              </a:spcAft>
              <a:buClr>
                <a:srgbClr val="888888"/>
              </a:buClr>
              <a:buSzPts val="1500"/>
              <a:buNone/>
              <a:defRPr>
                <a:solidFill>
                  <a:srgbClr val="888888"/>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52"/>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47"/>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47"/>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5" name="Google Shape;35;p4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63"/>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3"/>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1" name="Google Shape;41;p63"/>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2" name="Google Shape;42;p6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64"/>
          <p:cNvSpPr txBox="1"/>
          <p:nvPr>
            <p:ph type="title"/>
          </p:nvPr>
        </p:nvSpPr>
        <p:spPr>
          <a:xfrm>
            <a:off x="629841"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64"/>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8" name="Google Shape;48;p64"/>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 name="Google Shape;49;p64"/>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50" name="Google Shape;50;p64"/>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 name="Google Shape;51;p6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6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66"/>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66"/>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61" name="Google Shape;61;p66"/>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2" name="Google Shape;62;p6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67"/>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67"/>
          <p:cNvSpPr/>
          <p:nvPr>
            <p:ph idx="2" type="pic"/>
          </p:nvPr>
        </p:nvSpPr>
        <p:spPr>
          <a:xfrm>
            <a:off x="3887391" y="740569"/>
            <a:ext cx="4629150" cy="3655219"/>
          </a:xfrm>
          <a:prstGeom prst="rect">
            <a:avLst/>
          </a:prstGeom>
          <a:noFill/>
          <a:ln>
            <a:noFill/>
          </a:ln>
        </p:spPr>
      </p:sp>
      <p:sp>
        <p:nvSpPr>
          <p:cNvPr id="68" name="Google Shape;68;p67"/>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9" name="Google Shape;69;p6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6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4.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BDB"/>
            </a:gs>
            <a:gs pos="46000">
              <a:srgbClr val="A8A8A8"/>
            </a:gs>
            <a:gs pos="100000">
              <a:srgbClr val="636363"/>
            </a:gs>
          </a:gsLst>
          <a:path path="circle">
            <a:fillToRect b="50%" l="50%" r="50%" t="50%"/>
          </a:path>
          <a:tileRect/>
        </a:gradFill>
      </p:bgPr>
    </p:bg>
    <p:spTree>
      <p:nvGrpSpPr>
        <p:cNvPr id="9" name="Shape 9"/>
        <p:cNvGrpSpPr/>
        <p:nvPr/>
      </p:nvGrpSpPr>
      <p:grpSpPr>
        <a:xfrm>
          <a:off x="0" y="0"/>
          <a:ext cx="0" cy="0"/>
          <a:chOff x="0" y="0"/>
          <a:chExt cx="0" cy="0"/>
        </a:xfrm>
      </p:grpSpPr>
      <p:sp>
        <p:nvSpPr>
          <p:cNvPr id="10" name="Google Shape;10;p43"/>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3"/>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4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BDB"/>
            </a:gs>
            <a:gs pos="46000">
              <a:srgbClr val="A8A8A8"/>
            </a:gs>
            <a:gs pos="100000">
              <a:srgbClr val="63636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46"/>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300"/>
              <a:buFont typeface="Calibri"/>
              <a:buNone/>
              <a:defRPr b="0" i="0" sz="33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46"/>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9pPr>
          </a:lstStyle>
          <a:p/>
        </p:txBody>
      </p:sp>
      <p:sp>
        <p:nvSpPr>
          <p:cNvPr id="87" name="Google Shape;87;p4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8" name="Google Shape;88;p4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9" name="Google Shape;89;p4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900" u="none">
                <a:solidFill>
                  <a:schemeClr val="lt1"/>
                </a:solidFill>
                <a:latin typeface="Calibri"/>
                <a:ea typeface="Calibri"/>
                <a:cs typeface="Calibri"/>
                <a:sym typeface="Calibri"/>
              </a:defRPr>
            </a:lvl1pPr>
            <a:lvl2pPr indent="0" lvl="1" marL="0" marR="0" rtl="0" algn="r">
              <a:spcBef>
                <a:spcPts val="0"/>
              </a:spcBef>
              <a:buNone/>
              <a:defRPr b="0" sz="900" u="none">
                <a:solidFill>
                  <a:schemeClr val="lt1"/>
                </a:solidFill>
                <a:latin typeface="Calibri"/>
                <a:ea typeface="Calibri"/>
                <a:cs typeface="Calibri"/>
                <a:sym typeface="Calibri"/>
              </a:defRPr>
            </a:lvl2pPr>
            <a:lvl3pPr indent="0" lvl="2" marL="0" marR="0" rtl="0" algn="r">
              <a:spcBef>
                <a:spcPts val="0"/>
              </a:spcBef>
              <a:buNone/>
              <a:defRPr b="0" sz="900" u="none">
                <a:solidFill>
                  <a:schemeClr val="lt1"/>
                </a:solidFill>
                <a:latin typeface="Calibri"/>
                <a:ea typeface="Calibri"/>
                <a:cs typeface="Calibri"/>
                <a:sym typeface="Calibri"/>
              </a:defRPr>
            </a:lvl3pPr>
            <a:lvl4pPr indent="0" lvl="3" marL="0" marR="0" rtl="0" algn="r">
              <a:spcBef>
                <a:spcPts val="0"/>
              </a:spcBef>
              <a:buNone/>
              <a:defRPr b="0" sz="900" u="none">
                <a:solidFill>
                  <a:schemeClr val="lt1"/>
                </a:solidFill>
                <a:latin typeface="Calibri"/>
                <a:ea typeface="Calibri"/>
                <a:cs typeface="Calibri"/>
                <a:sym typeface="Calibri"/>
              </a:defRPr>
            </a:lvl4pPr>
            <a:lvl5pPr indent="0" lvl="4" marL="0" marR="0" rtl="0" algn="r">
              <a:spcBef>
                <a:spcPts val="0"/>
              </a:spcBef>
              <a:buNone/>
              <a:defRPr b="0" sz="900" u="none">
                <a:solidFill>
                  <a:schemeClr val="lt1"/>
                </a:solidFill>
                <a:latin typeface="Calibri"/>
                <a:ea typeface="Calibri"/>
                <a:cs typeface="Calibri"/>
                <a:sym typeface="Calibri"/>
              </a:defRPr>
            </a:lvl5pPr>
            <a:lvl6pPr indent="0" lvl="5" marL="0" marR="0" rtl="0" algn="r">
              <a:spcBef>
                <a:spcPts val="0"/>
              </a:spcBef>
              <a:buNone/>
              <a:defRPr b="0" sz="900" u="none">
                <a:solidFill>
                  <a:schemeClr val="lt1"/>
                </a:solidFill>
                <a:latin typeface="Calibri"/>
                <a:ea typeface="Calibri"/>
                <a:cs typeface="Calibri"/>
                <a:sym typeface="Calibri"/>
              </a:defRPr>
            </a:lvl6pPr>
            <a:lvl7pPr indent="0" lvl="6" marL="0" marR="0" rtl="0" algn="r">
              <a:spcBef>
                <a:spcPts val="0"/>
              </a:spcBef>
              <a:buNone/>
              <a:defRPr b="0" sz="900" u="none">
                <a:solidFill>
                  <a:schemeClr val="lt1"/>
                </a:solidFill>
                <a:latin typeface="Calibri"/>
                <a:ea typeface="Calibri"/>
                <a:cs typeface="Calibri"/>
                <a:sym typeface="Calibri"/>
              </a:defRPr>
            </a:lvl7pPr>
            <a:lvl8pPr indent="0" lvl="7" marL="0" marR="0" rtl="0" algn="r">
              <a:spcBef>
                <a:spcPts val="0"/>
              </a:spcBef>
              <a:buNone/>
              <a:defRPr b="0" sz="900" u="none">
                <a:solidFill>
                  <a:schemeClr val="lt1"/>
                </a:solidFill>
                <a:latin typeface="Calibri"/>
                <a:ea typeface="Calibri"/>
                <a:cs typeface="Calibri"/>
                <a:sym typeface="Calibri"/>
              </a:defRPr>
            </a:lvl8pPr>
            <a:lvl9pPr indent="0" lvl="8" marL="0" marR="0" rtl="0" algn="r">
              <a:spcBef>
                <a:spcPts val="0"/>
              </a:spcBef>
              <a:buNone/>
              <a:defRPr b="0" sz="900" u="non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E3BC"/>
            </a:gs>
            <a:gs pos="46000">
              <a:srgbClr val="9FBD61"/>
            </a:gs>
            <a:gs pos="100000">
              <a:srgbClr val="5E7530"/>
            </a:gs>
          </a:gsLst>
          <a:path path="circle">
            <a:fillToRect b="50%" l="50%" r="50%" t="50%"/>
          </a:path>
          <a:tileRect/>
        </a:gradFill>
      </p:bgPr>
    </p:bg>
    <p:spTree>
      <p:nvGrpSpPr>
        <p:cNvPr id="96" name="Shape 96"/>
        <p:cNvGrpSpPr/>
        <p:nvPr/>
      </p:nvGrpSpPr>
      <p:grpSpPr>
        <a:xfrm>
          <a:off x="0" y="0"/>
          <a:ext cx="0" cy="0"/>
          <a:chOff x="0" y="0"/>
          <a:chExt cx="0" cy="0"/>
        </a:xfrm>
      </p:grpSpPr>
      <p:sp>
        <p:nvSpPr>
          <p:cNvPr id="97" name="Google Shape;97;p4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8" name="Google Shape;98;p49"/>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99" name="Google Shape;99;p49"/>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0" name="Google Shape;100;p49"/>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1" name="Google Shape;101;p49"/>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7.png"/><Relationship Id="rId4" Type="http://schemas.openxmlformats.org/officeDocument/2006/relationships/image" Target="../media/image21.png"/><Relationship Id="rId5"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7.png"/><Relationship Id="rId4" Type="http://schemas.openxmlformats.org/officeDocument/2006/relationships/image" Target="../media/image21.png"/><Relationship Id="rId5"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7.png"/><Relationship Id="rId4" Type="http://schemas.openxmlformats.org/officeDocument/2006/relationships/image" Target="../media/image21.png"/><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7.png"/><Relationship Id="rId4" Type="http://schemas.openxmlformats.org/officeDocument/2006/relationships/image" Target="../media/image21.png"/><Relationship Id="rId5"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7.png"/><Relationship Id="rId4" Type="http://schemas.openxmlformats.org/officeDocument/2006/relationships/image" Target="../media/image21.png"/><Relationship Id="rId5"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13.jpg"/><Relationship Id="rId5" Type="http://schemas.openxmlformats.org/officeDocument/2006/relationships/image" Target="../media/image12.png"/><Relationship Id="rId6" Type="http://schemas.openxmlformats.org/officeDocument/2006/relationships/image" Target="../media/image3.jpg"/><Relationship Id="rId7"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6.jpg"/><Relationship Id="rId4" Type="http://schemas.openxmlformats.org/officeDocument/2006/relationships/hyperlink" Target="https://icoads.noaa.gov/"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7.png"/><Relationship Id="rId5" Type="http://schemas.openxmlformats.org/officeDocument/2006/relationships/image" Target="../media/image28.png"/><Relationship Id="rId6"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9.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0.png"/><Relationship Id="rId4" Type="http://schemas.openxmlformats.org/officeDocument/2006/relationships/image" Target="../media/image7.png"/><Relationship Id="rId5"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9.png"/><Relationship Id="rId4" Type="http://schemas.openxmlformats.org/officeDocument/2006/relationships/image" Target="../media/image40.png"/><Relationship Id="rId5" Type="http://schemas.openxmlformats.org/officeDocument/2006/relationships/image" Target="../media/image7.png"/><Relationship Id="rId6"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0.png"/><Relationship Id="rId4" Type="http://schemas.openxmlformats.org/officeDocument/2006/relationships/image" Target="../media/image49.png"/><Relationship Id="rId5" Type="http://schemas.openxmlformats.org/officeDocument/2006/relationships/image" Target="../media/image41.jpg"/><Relationship Id="rId6" Type="http://schemas.openxmlformats.org/officeDocument/2006/relationships/image" Target="../media/image38.png"/><Relationship Id="rId7" Type="http://schemas.openxmlformats.org/officeDocument/2006/relationships/image" Target="../media/image7.png"/><Relationship Id="rId8"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12.png"/><Relationship Id="rId5" Type="http://schemas.openxmlformats.org/officeDocument/2006/relationships/image" Target="../media/image40.png"/><Relationship Id="rId6" Type="http://schemas.openxmlformats.org/officeDocument/2006/relationships/image" Target="../media/image7.png"/><Relationship Id="rId7" Type="http://schemas.openxmlformats.org/officeDocument/2006/relationships/image" Target="../media/image35.png"/></Relationships>
</file>

<file path=ppt/slides/_rels/slide35.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50.jpg"/><Relationship Id="rId12" Type="http://schemas.openxmlformats.org/officeDocument/2006/relationships/image" Target="../media/image55.png"/><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7.jpg"/><Relationship Id="rId4" Type="http://schemas.openxmlformats.org/officeDocument/2006/relationships/image" Target="../media/image49.png"/><Relationship Id="rId9" Type="http://schemas.openxmlformats.org/officeDocument/2006/relationships/image" Target="../media/image52.png"/><Relationship Id="rId5" Type="http://schemas.openxmlformats.org/officeDocument/2006/relationships/image" Target="../media/image41.jpg"/><Relationship Id="rId6" Type="http://schemas.openxmlformats.org/officeDocument/2006/relationships/image" Target="../media/image56.jpg"/><Relationship Id="rId7" Type="http://schemas.openxmlformats.org/officeDocument/2006/relationships/image" Target="../media/image45.jpg"/><Relationship Id="rId8" Type="http://schemas.openxmlformats.org/officeDocument/2006/relationships/image" Target="../media/image4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61.gif"/><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4.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 name="Shape 179"/>
        <p:cNvGrpSpPr/>
        <p:nvPr/>
      </p:nvGrpSpPr>
      <p:grpSpPr>
        <a:xfrm>
          <a:off x="0" y="0"/>
          <a:ext cx="0" cy="0"/>
          <a:chOff x="0" y="0"/>
          <a:chExt cx="0" cy="0"/>
        </a:xfrm>
      </p:grpSpPr>
      <p:sp>
        <p:nvSpPr>
          <p:cNvPr id="180" name="Google Shape;180;p1"/>
          <p:cNvSpPr txBox="1"/>
          <p:nvPr>
            <p:ph type="ctrTitle"/>
          </p:nvPr>
        </p:nvSpPr>
        <p:spPr>
          <a:xfrm>
            <a:off x="97318" y="170218"/>
            <a:ext cx="8738647" cy="1118833"/>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3600"/>
              <a:buFont typeface="Arial"/>
              <a:buNone/>
            </a:pPr>
            <a:r>
              <a:rPr i="1" lang="en-US" sz="3600">
                <a:latin typeface="Arial"/>
                <a:ea typeface="Arial"/>
                <a:cs typeface="Arial"/>
                <a:sym typeface="Arial"/>
              </a:rPr>
              <a:t>The genetic legacy of the deliberate introduction of Pacific oysters</a:t>
            </a:r>
            <a:endParaRPr i="1" sz="1200">
              <a:latin typeface="Arial"/>
              <a:ea typeface="Arial"/>
              <a:cs typeface="Arial"/>
              <a:sym typeface="Arial"/>
            </a:endParaRPr>
          </a:p>
        </p:txBody>
      </p:sp>
      <p:sp>
        <p:nvSpPr>
          <p:cNvPr id="181" name="Google Shape;181;p1"/>
          <p:cNvSpPr txBox="1"/>
          <p:nvPr>
            <p:ph idx="1" type="subTitle"/>
          </p:nvPr>
        </p:nvSpPr>
        <p:spPr>
          <a:xfrm>
            <a:off x="97319" y="1541638"/>
            <a:ext cx="3219264" cy="124182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sz="2400">
                <a:latin typeface="Arial"/>
                <a:ea typeface="Arial"/>
                <a:cs typeface="Arial"/>
                <a:sym typeface="Arial"/>
              </a:rPr>
              <a:t>Erik Sotka </a:t>
            </a:r>
            <a:endParaRPr/>
          </a:p>
          <a:p>
            <a:pPr indent="0" lvl="0" marL="0" rtl="0" algn="ctr">
              <a:lnSpc>
                <a:spcPct val="90000"/>
              </a:lnSpc>
              <a:spcBef>
                <a:spcPts val="750"/>
              </a:spcBef>
              <a:spcAft>
                <a:spcPts val="0"/>
              </a:spcAft>
              <a:buClr>
                <a:schemeClr val="dk1"/>
              </a:buClr>
              <a:buSzPts val="2400"/>
              <a:buNone/>
            </a:pPr>
            <a:r>
              <a:rPr lang="en-US" sz="2400">
                <a:latin typeface="Arial"/>
                <a:ea typeface="Arial"/>
                <a:cs typeface="Arial"/>
                <a:sym typeface="Arial"/>
              </a:rPr>
              <a:t>Allan Strand</a:t>
            </a:r>
            <a:endParaRPr baseline="30000" sz="2400">
              <a:latin typeface="Arial"/>
              <a:ea typeface="Arial"/>
              <a:cs typeface="Arial"/>
              <a:sym typeface="Arial"/>
            </a:endParaRPr>
          </a:p>
        </p:txBody>
      </p:sp>
      <p:pic>
        <p:nvPicPr>
          <p:cNvPr id="182" name="Google Shape;182;p1"/>
          <p:cNvPicPr preferRelativeResize="0"/>
          <p:nvPr/>
        </p:nvPicPr>
        <p:blipFill rotWithShape="1">
          <a:blip r:embed="rId3">
            <a:alphaModFix amt="70000"/>
          </a:blip>
          <a:srcRect b="0" l="0" r="0" t="0"/>
          <a:stretch/>
        </p:blipFill>
        <p:spPr>
          <a:xfrm>
            <a:off x="3524401" y="1289051"/>
            <a:ext cx="4829891" cy="3355939"/>
          </a:xfrm>
          <a:prstGeom prst="rect">
            <a:avLst/>
          </a:prstGeom>
          <a:noFill/>
          <a:ln>
            <a:noFill/>
          </a:ln>
        </p:spPr>
      </p:pic>
      <p:sp>
        <p:nvSpPr>
          <p:cNvPr id="183" name="Google Shape;183;p1"/>
          <p:cNvSpPr txBox="1"/>
          <p:nvPr/>
        </p:nvSpPr>
        <p:spPr>
          <a:xfrm>
            <a:off x="97317" y="2591839"/>
            <a:ext cx="3427083"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rgbClr val="595959"/>
                </a:solidFill>
                <a:latin typeface="Arial"/>
                <a:ea typeface="Arial"/>
                <a:cs typeface="Arial"/>
                <a:sym typeface="Arial"/>
              </a:rPr>
              <a:t>Ryan Carnegie, Jim Carlton, Lucia Couceiro, Jeff Crooks, Hikaru Endo, Hilary Heyford, Masakazu Hori, Mits Kamiya, Gen Kanaya, Judith Kochmann, Kun-Seop Lee, Lauren Lees, Hannah Miller, Massa Nakaoka, Eric Pante, Jennifer Ruesink, Evangelina Schwindt, Åsa Strand, Richard Taylor, Ryuta Terada, Martin Thiel, Takefumi Yorisue, Danielle Zacherl</a:t>
            </a:r>
            <a:endParaRPr sz="1400">
              <a:solidFill>
                <a:srgbClr val="595959"/>
              </a:solidFill>
              <a:latin typeface="Arial"/>
              <a:ea typeface="Arial"/>
              <a:cs typeface="Arial"/>
              <a:sym typeface="Arial"/>
            </a:endParaRPr>
          </a:p>
        </p:txBody>
      </p:sp>
      <p:pic>
        <p:nvPicPr>
          <p:cNvPr descr="Logo&#10;&#10;Description automatically generated" id="184" name="Google Shape;184;p1"/>
          <p:cNvPicPr preferRelativeResize="0"/>
          <p:nvPr/>
        </p:nvPicPr>
        <p:blipFill rotWithShape="1">
          <a:blip r:embed="rId4">
            <a:alphaModFix/>
          </a:blip>
          <a:srcRect b="0" l="0" r="0" t="0"/>
          <a:stretch/>
        </p:blipFill>
        <p:spPr>
          <a:xfrm>
            <a:off x="7653403" y="3607846"/>
            <a:ext cx="1289730" cy="131235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 name="Shape 266"/>
        <p:cNvGrpSpPr/>
        <p:nvPr/>
      </p:nvGrpSpPr>
      <p:grpSpPr>
        <a:xfrm>
          <a:off x="0" y="0"/>
          <a:ext cx="0" cy="0"/>
          <a:chOff x="0" y="0"/>
          <a:chExt cx="0" cy="0"/>
        </a:xfrm>
      </p:grpSpPr>
      <p:sp>
        <p:nvSpPr>
          <p:cNvPr id="267" name="Google Shape;267;p10"/>
          <p:cNvSpPr/>
          <p:nvPr/>
        </p:nvSpPr>
        <p:spPr>
          <a:xfrm>
            <a:off x="0" y="0"/>
            <a:ext cx="9141713"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oyster" id="268" name="Google Shape;268;p10"/>
          <p:cNvPicPr preferRelativeResize="0"/>
          <p:nvPr/>
        </p:nvPicPr>
        <p:blipFill rotWithShape="1">
          <a:blip r:embed="rId3">
            <a:alphaModFix/>
          </a:blip>
          <a:srcRect b="2" l="1683" r="678" t="0"/>
          <a:stretch/>
        </p:blipFill>
        <p:spPr>
          <a:xfrm>
            <a:off x="20" y="10"/>
            <a:ext cx="7252212" cy="5143490"/>
          </a:xfrm>
          <a:prstGeom prst="rect">
            <a:avLst/>
          </a:prstGeom>
          <a:noFill/>
          <a:ln>
            <a:noFill/>
          </a:ln>
        </p:spPr>
      </p:pic>
      <p:sp>
        <p:nvSpPr>
          <p:cNvPr id="269" name="Google Shape;269;p10"/>
          <p:cNvSpPr/>
          <p:nvPr/>
        </p:nvSpPr>
        <p:spPr>
          <a:xfrm flipH="1">
            <a:off x="3843764" y="0"/>
            <a:ext cx="5300233" cy="51435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0" name="Google Shape;270;p10"/>
          <p:cNvSpPr txBox="1"/>
          <p:nvPr>
            <p:ph type="title"/>
          </p:nvPr>
        </p:nvSpPr>
        <p:spPr>
          <a:xfrm>
            <a:off x="5919641" y="200358"/>
            <a:ext cx="2866642" cy="1424934"/>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rial"/>
              <a:buNone/>
            </a:pPr>
            <a:r>
              <a:rPr lang="en-US" sz="3000">
                <a:latin typeface="Arial"/>
                <a:ea typeface="Arial"/>
                <a:cs typeface="Arial"/>
                <a:sym typeface="Arial"/>
              </a:rPr>
              <a:t>Genetic legacy of Pacific oyster introductions</a:t>
            </a:r>
            <a:endParaRPr/>
          </a:p>
        </p:txBody>
      </p:sp>
      <p:sp>
        <p:nvSpPr>
          <p:cNvPr id="271" name="Google Shape;271;p10"/>
          <p:cNvSpPr txBox="1"/>
          <p:nvPr>
            <p:ph idx="1" type="body"/>
          </p:nvPr>
        </p:nvSpPr>
        <p:spPr>
          <a:xfrm>
            <a:off x="5818911" y="1825650"/>
            <a:ext cx="3234778" cy="2807072"/>
          </a:xfrm>
          <a:prstGeom prst="rect">
            <a:avLst/>
          </a:prstGeom>
          <a:noFill/>
          <a:ln>
            <a:noFill/>
          </a:ln>
        </p:spPr>
        <p:txBody>
          <a:bodyPr anchorCtr="0" anchor="t" bIns="45700" lIns="91425" spcFirstLastPara="1" rIns="91425" wrap="square" tIns="45700">
            <a:noAutofit/>
          </a:bodyPr>
          <a:lstStyle/>
          <a:p>
            <a:pPr indent="-385763" lvl="0" marL="385763" rtl="0" algn="l">
              <a:spcBef>
                <a:spcPts val="0"/>
              </a:spcBef>
              <a:spcAft>
                <a:spcPts val="0"/>
              </a:spcAft>
              <a:buClr>
                <a:schemeClr val="dk1"/>
              </a:buClr>
              <a:buSzPts val="2000"/>
              <a:buFont typeface="Calibri"/>
              <a:buAutoNum type="arabicPeriod"/>
            </a:pPr>
            <a:r>
              <a:rPr b="0" i="0" lang="en-US" sz="2000" u="none" strike="noStrike">
                <a:latin typeface="Arial"/>
                <a:ea typeface="Arial"/>
                <a:cs typeface="Arial"/>
                <a:sym typeface="Arial"/>
              </a:rPr>
              <a:t>P</a:t>
            </a:r>
            <a:r>
              <a:rPr lang="en-US" sz="2000">
                <a:latin typeface="Arial"/>
                <a:ea typeface="Arial"/>
                <a:cs typeface="Arial"/>
                <a:sym typeface="Arial"/>
              </a:rPr>
              <a:t>opulation genetic structure of native populations</a:t>
            </a:r>
            <a:endParaRPr/>
          </a:p>
          <a:p>
            <a:pPr indent="-385763" lvl="0" marL="385763" rtl="0" algn="l">
              <a:spcBef>
                <a:spcPts val="400"/>
              </a:spcBef>
              <a:spcAft>
                <a:spcPts val="0"/>
              </a:spcAft>
              <a:buClr>
                <a:srgbClr val="BFBFBF"/>
              </a:buClr>
              <a:buSzPts val="2000"/>
              <a:buFont typeface="Calibri"/>
              <a:buAutoNum type="arabicPeriod"/>
            </a:pPr>
            <a:r>
              <a:rPr b="0" i="0" lang="en-US" sz="2000" u="none" strike="noStrike">
                <a:solidFill>
                  <a:srgbClr val="BFBFBF"/>
                </a:solidFill>
                <a:latin typeface="Arial"/>
                <a:ea typeface="Arial"/>
                <a:cs typeface="Arial"/>
                <a:sym typeface="Arial"/>
              </a:rPr>
              <a:t>The invasion history of </a:t>
            </a:r>
            <a:r>
              <a:rPr lang="en-US" sz="2000">
                <a:solidFill>
                  <a:srgbClr val="BFBFBF"/>
                </a:solidFill>
                <a:latin typeface="Arial"/>
                <a:ea typeface="Arial"/>
                <a:cs typeface="Arial"/>
                <a:sym typeface="Arial"/>
              </a:rPr>
              <a:t>non-native populations</a:t>
            </a:r>
            <a:endParaRPr b="0" i="0" sz="2000" u="none" strike="noStrike">
              <a:solidFill>
                <a:srgbClr val="BFBFBF"/>
              </a:solidFill>
              <a:latin typeface="Arial"/>
              <a:ea typeface="Arial"/>
              <a:cs typeface="Arial"/>
              <a:sym typeface="Arial"/>
            </a:endParaRPr>
          </a:p>
          <a:p>
            <a:pPr indent="-385763" lvl="0" marL="385763" rtl="0" algn="l">
              <a:spcBef>
                <a:spcPts val="400"/>
              </a:spcBef>
              <a:spcAft>
                <a:spcPts val="0"/>
              </a:spcAft>
              <a:buClr>
                <a:srgbClr val="BFBFBF"/>
              </a:buClr>
              <a:buSzPts val="2000"/>
              <a:buFont typeface="Calibri"/>
              <a:buAutoNum type="arabicPeriod"/>
            </a:pPr>
            <a:r>
              <a:rPr lang="en-US" sz="2000">
                <a:solidFill>
                  <a:srgbClr val="BFBFBF"/>
                </a:solidFill>
                <a:latin typeface="Arial"/>
                <a:ea typeface="Arial"/>
                <a:cs typeface="Arial"/>
                <a:sym typeface="Arial"/>
              </a:rPr>
              <a:t>Role of oyster invasions on species introductions</a:t>
            </a:r>
            <a:endParaRPr i="1" sz="2000">
              <a:solidFill>
                <a:srgbClr val="BFBFBF"/>
              </a:solidFill>
              <a:latin typeface="Arial"/>
              <a:ea typeface="Arial"/>
              <a:cs typeface="Arial"/>
              <a:sym typeface="Arial"/>
            </a:endParaRPr>
          </a:p>
        </p:txBody>
      </p:sp>
      <p:sp>
        <p:nvSpPr>
          <p:cNvPr id="272" name="Google Shape;272;p10"/>
          <p:cNvSpPr txBox="1"/>
          <p:nvPr/>
        </p:nvSpPr>
        <p:spPr>
          <a:xfrm>
            <a:off x="174978" y="4774158"/>
            <a:ext cx="4572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606673"/>
              </a:buClr>
              <a:buSzPts val="1800"/>
              <a:buFont typeface="Arial"/>
              <a:buNone/>
            </a:pPr>
            <a:r>
              <a:rPr b="0" i="0" lang="en-US" sz="1800" u="none" cap="none" strike="noStrike">
                <a:solidFill>
                  <a:srgbClr val="606673"/>
                </a:solidFill>
                <a:latin typeface="Arial"/>
                <a:ea typeface="Arial"/>
                <a:cs typeface="Arial"/>
                <a:sym typeface="Arial"/>
              </a:rPr>
              <a:t>Bruce Miller, CSIRO</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7" name="Shape 277"/>
        <p:cNvGrpSpPr/>
        <p:nvPr/>
      </p:nvGrpSpPr>
      <p:grpSpPr>
        <a:xfrm>
          <a:off x="0" y="0"/>
          <a:ext cx="0" cy="0"/>
          <a:chOff x="0" y="0"/>
          <a:chExt cx="0" cy="0"/>
        </a:xfrm>
      </p:grpSpPr>
      <p:pic>
        <p:nvPicPr>
          <p:cNvPr id="278" name="Google Shape;278;p11"/>
          <p:cNvPicPr preferRelativeResize="0"/>
          <p:nvPr/>
        </p:nvPicPr>
        <p:blipFill rotWithShape="1">
          <a:blip r:embed="rId3">
            <a:alphaModFix/>
          </a:blip>
          <a:srcRect b="54099" l="0" r="0" t="0"/>
          <a:stretch/>
        </p:blipFill>
        <p:spPr>
          <a:xfrm>
            <a:off x="2988909" y="-90854"/>
            <a:ext cx="5859932" cy="2653094"/>
          </a:xfrm>
          <a:prstGeom prst="rect">
            <a:avLst/>
          </a:prstGeom>
          <a:noFill/>
          <a:ln>
            <a:noFill/>
          </a:ln>
        </p:spPr>
      </p:pic>
      <p:sp>
        <p:nvSpPr>
          <p:cNvPr id="279" name="Google Shape;279;p11"/>
          <p:cNvSpPr txBox="1"/>
          <p:nvPr/>
        </p:nvSpPr>
        <p:spPr>
          <a:xfrm>
            <a:off x="155179" y="649319"/>
            <a:ext cx="3558012" cy="397031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41 populations (n ~ 20) </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20 native (Korea, Japan)</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21 non-native (Europe, Western US, Chile, Argentina, NZ)</a:t>
            </a:r>
            <a:endParaRPr/>
          </a:p>
          <a:p>
            <a:pPr indent="-171450" lvl="1" marL="7429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Feral populations (on rocks, jetties, reefs, etc..)</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Genotype-by-sequencing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Dataset: 726 individuals and 7046 SNPs (no missing data and at HWE)</a:t>
            </a:r>
            <a:endParaRPr/>
          </a:p>
        </p:txBody>
      </p:sp>
      <p:pic>
        <p:nvPicPr>
          <p:cNvPr id="280" name="Google Shape;280;p11"/>
          <p:cNvPicPr preferRelativeResize="0"/>
          <p:nvPr/>
        </p:nvPicPr>
        <p:blipFill rotWithShape="1">
          <a:blip r:embed="rId3">
            <a:alphaModFix/>
          </a:blip>
          <a:srcRect b="3038" l="8228" r="30408" t="51060"/>
          <a:stretch/>
        </p:blipFill>
        <p:spPr>
          <a:xfrm>
            <a:off x="5369798" y="2469605"/>
            <a:ext cx="3121060" cy="2302747"/>
          </a:xfrm>
          <a:prstGeom prst="rect">
            <a:avLst/>
          </a:prstGeom>
          <a:noFill/>
          <a:ln>
            <a:noFill/>
          </a:ln>
        </p:spPr>
      </p:pic>
      <p:pic>
        <p:nvPicPr>
          <p:cNvPr id="281" name="Google Shape;281;p11"/>
          <p:cNvPicPr preferRelativeResize="0"/>
          <p:nvPr/>
        </p:nvPicPr>
        <p:blipFill rotWithShape="1">
          <a:blip r:embed="rId4">
            <a:alphaModFix/>
          </a:blip>
          <a:srcRect b="0" l="0" r="0" t="0"/>
          <a:stretch/>
        </p:blipFill>
        <p:spPr>
          <a:xfrm rot="-5400000">
            <a:off x="3238740" y="2995638"/>
            <a:ext cx="2155648" cy="1497802"/>
          </a:xfrm>
          <a:prstGeom prst="rect">
            <a:avLst/>
          </a:prstGeom>
          <a:noFill/>
          <a:ln>
            <a:noFill/>
          </a:ln>
        </p:spPr>
      </p:pic>
      <p:sp>
        <p:nvSpPr>
          <p:cNvPr id="282" name="Google Shape;282;p11"/>
          <p:cNvSpPr txBox="1"/>
          <p:nvPr/>
        </p:nvSpPr>
        <p:spPr>
          <a:xfrm>
            <a:off x="7998952" y="3161974"/>
            <a:ext cx="101686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chemeClr val="dk1"/>
                </a:solidFill>
                <a:latin typeface="Arial"/>
                <a:ea typeface="Arial"/>
                <a:cs typeface="Arial"/>
                <a:sym typeface="Arial"/>
              </a:rPr>
              <a:t>Hokkaido</a:t>
            </a:r>
            <a:endParaRPr/>
          </a:p>
        </p:txBody>
      </p:sp>
      <p:sp>
        <p:nvSpPr>
          <p:cNvPr id="283" name="Google Shape;283;p11"/>
          <p:cNvSpPr txBox="1"/>
          <p:nvPr/>
        </p:nvSpPr>
        <p:spPr>
          <a:xfrm rot="-4227884">
            <a:off x="7359101" y="3367612"/>
            <a:ext cx="832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chemeClr val="dk1"/>
                </a:solidFill>
                <a:latin typeface="Arial"/>
                <a:ea typeface="Arial"/>
                <a:cs typeface="Arial"/>
                <a:sym typeface="Arial"/>
              </a:rPr>
              <a:t>Miyagi</a:t>
            </a:r>
            <a:endParaRPr/>
          </a:p>
        </p:txBody>
      </p:sp>
      <p:sp>
        <p:nvSpPr>
          <p:cNvPr id="284" name="Google Shape;284;p11"/>
          <p:cNvSpPr txBox="1"/>
          <p:nvPr/>
        </p:nvSpPr>
        <p:spPr>
          <a:xfrm>
            <a:off x="6481778" y="3685147"/>
            <a:ext cx="102142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chemeClr val="dk1"/>
                </a:solidFill>
                <a:latin typeface="Arial"/>
                <a:ea typeface="Arial"/>
                <a:cs typeface="Arial"/>
                <a:sym typeface="Arial"/>
              </a:rPr>
              <a:t>Hiroshima</a:t>
            </a:r>
            <a:endParaRPr/>
          </a:p>
        </p:txBody>
      </p:sp>
      <p:sp>
        <p:nvSpPr>
          <p:cNvPr id="285" name="Google Shape;285;p11"/>
          <p:cNvSpPr/>
          <p:nvPr/>
        </p:nvSpPr>
        <p:spPr>
          <a:xfrm>
            <a:off x="5358213" y="2444097"/>
            <a:ext cx="3478138" cy="2466754"/>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6" name="Google Shape;286;p11"/>
          <p:cNvSpPr/>
          <p:nvPr/>
        </p:nvSpPr>
        <p:spPr>
          <a:xfrm>
            <a:off x="7810856" y="738915"/>
            <a:ext cx="562598" cy="460107"/>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7" name="Google Shape;287;p11"/>
          <p:cNvSpPr txBox="1"/>
          <p:nvPr/>
        </p:nvSpPr>
        <p:spPr>
          <a:xfrm>
            <a:off x="5621455" y="4545364"/>
            <a:ext cx="102142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chemeClr val="dk1"/>
                </a:solidFill>
                <a:latin typeface="Arial"/>
                <a:ea typeface="Arial"/>
                <a:cs typeface="Arial"/>
                <a:sym typeface="Arial"/>
              </a:rPr>
              <a:t>Kumamoto</a:t>
            </a:r>
            <a:endParaRPr/>
          </a:p>
        </p:txBody>
      </p:sp>
      <p:sp>
        <p:nvSpPr>
          <p:cNvPr id="288" name="Google Shape;288;p11"/>
          <p:cNvSpPr txBox="1"/>
          <p:nvPr/>
        </p:nvSpPr>
        <p:spPr>
          <a:xfrm>
            <a:off x="124749" y="-13155"/>
            <a:ext cx="321434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200">
                <a:solidFill>
                  <a:schemeClr val="dk1"/>
                </a:solidFill>
                <a:latin typeface="Arial"/>
                <a:ea typeface="Arial"/>
                <a:cs typeface="Arial"/>
                <a:sym typeface="Arial"/>
              </a:rPr>
              <a:t>Sampling design</a:t>
            </a:r>
            <a:endParaRPr/>
          </a:p>
        </p:txBody>
      </p:sp>
      <p:sp>
        <p:nvSpPr>
          <p:cNvPr id="289" name="Google Shape;289;p11"/>
          <p:cNvSpPr/>
          <p:nvPr/>
        </p:nvSpPr>
        <p:spPr>
          <a:xfrm>
            <a:off x="4845728" y="2088869"/>
            <a:ext cx="60291" cy="60291"/>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3" name="Shape 293"/>
        <p:cNvGrpSpPr/>
        <p:nvPr/>
      </p:nvGrpSpPr>
      <p:grpSpPr>
        <a:xfrm>
          <a:off x="0" y="0"/>
          <a:ext cx="0" cy="0"/>
          <a:chOff x="0" y="0"/>
          <a:chExt cx="0" cy="0"/>
        </a:xfrm>
      </p:grpSpPr>
      <p:pic>
        <p:nvPicPr>
          <p:cNvPr id="294" name="Google Shape;294;p12"/>
          <p:cNvPicPr preferRelativeResize="0"/>
          <p:nvPr/>
        </p:nvPicPr>
        <p:blipFill rotWithShape="1">
          <a:blip r:embed="rId3">
            <a:alphaModFix/>
          </a:blip>
          <a:srcRect b="768" l="1015" r="1129" t="1317"/>
          <a:stretch/>
        </p:blipFill>
        <p:spPr>
          <a:xfrm>
            <a:off x="113404" y="67297"/>
            <a:ext cx="4266737" cy="5008905"/>
          </a:xfrm>
          <a:prstGeom prst="rect">
            <a:avLst/>
          </a:prstGeom>
          <a:noFill/>
          <a:ln cap="flat" cmpd="sng" w="9525">
            <a:solidFill>
              <a:schemeClr val="dk1"/>
            </a:solidFill>
            <a:prstDash val="solid"/>
            <a:round/>
            <a:headEnd len="sm" w="sm" type="none"/>
            <a:tailEnd len="sm" w="sm" type="none"/>
          </a:ln>
        </p:spPr>
      </p:pic>
      <p:sp>
        <p:nvSpPr>
          <p:cNvPr id="295" name="Google Shape;295;p12"/>
          <p:cNvSpPr txBox="1"/>
          <p:nvPr>
            <p:ph type="title"/>
          </p:nvPr>
        </p:nvSpPr>
        <p:spPr>
          <a:xfrm>
            <a:off x="4572000" y="323740"/>
            <a:ext cx="4316025" cy="85725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a:latin typeface="Arial"/>
                <a:ea typeface="Arial"/>
                <a:cs typeface="Arial"/>
                <a:sym typeface="Arial"/>
              </a:rPr>
              <a:t>Genetic differentiation along latitude in Japan</a:t>
            </a:r>
            <a:br>
              <a:rPr lang="en-US">
                <a:latin typeface="Arial"/>
                <a:ea typeface="Arial"/>
                <a:cs typeface="Arial"/>
                <a:sym typeface="Arial"/>
              </a:rPr>
            </a:br>
            <a:r>
              <a:rPr lang="en-US" sz="2000">
                <a:latin typeface="Arial"/>
                <a:ea typeface="Arial"/>
                <a:cs typeface="Arial"/>
                <a:sym typeface="Arial"/>
              </a:rPr>
              <a:t>F</a:t>
            </a:r>
            <a:r>
              <a:rPr baseline="-25000" lang="en-US" sz="2000">
                <a:latin typeface="Arial"/>
                <a:ea typeface="Arial"/>
                <a:cs typeface="Arial"/>
                <a:sym typeface="Arial"/>
              </a:rPr>
              <a:t>ST</a:t>
            </a:r>
            <a:r>
              <a:rPr lang="en-US" sz="2000">
                <a:latin typeface="Arial"/>
                <a:ea typeface="Arial"/>
                <a:cs typeface="Arial"/>
                <a:sym typeface="Arial"/>
              </a:rPr>
              <a:t> = 0 to 0.011</a:t>
            </a:r>
            <a:endParaRPr>
              <a:latin typeface="Arial"/>
              <a:ea typeface="Arial"/>
              <a:cs typeface="Arial"/>
              <a:sym typeface="Arial"/>
            </a:endParaRPr>
          </a:p>
        </p:txBody>
      </p:sp>
      <p:sp>
        <p:nvSpPr>
          <p:cNvPr id="296" name="Google Shape;296;p12"/>
          <p:cNvSpPr txBox="1"/>
          <p:nvPr/>
        </p:nvSpPr>
        <p:spPr>
          <a:xfrm>
            <a:off x="2225972" y="67298"/>
            <a:ext cx="4572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colors based on Genetic PC1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1" name="Shape 301"/>
        <p:cNvGrpSpPr/>
        <p:nvPr/>
      </p:nvGrpSpPr>
      <p:grpSpPr>
        <a:xfrm>
          <a:off x="0" y="0"/>
          <a:ext cx="0" cy="0"/>
          <a:chOff x="0" y="0"/>
          <a:chExt cx="0" cy="0"/>
        </a:xfrm>
      </p:grpSpPr>
      <p:pic>
        <p:nvPicPr>
          <p:cNvPr id="302" name="Google Shape;302;p13"/>
          <p:cNvPicPr preferRelativeResize="0"/>
          <p:nvPr/>
        </p:nvPicPr>
        <p:blipFill rotWithShape="1">
          <a:blip r:embed="rId3">
            <a:alphaModFix/>
          </a:blip>
          <a:srcRect b="768" l="1015" r="1129" t="1317"/>
          <a:stretch/>
        </p:blipFill>
        <p:spPr>
          <a:xfrm>
            <a:off x="113404" y="67297"/>
            <a:ext cx="4266737" cy="5008905"/>
          </a:xfrm>
          <a:prstGeom prst="rect">
            <a:avLst/>
          </a:prstGeom>
          <a:noFill/>
          <a:ln cap="flat" cmpd="sng" w="9525">
            <a:solidFill>
              <a:schemeClr val="dk1"/>
            </a:solidFill>
            <a:prstDash val="solid"/>
            <a:round/>
            <a:headEnd len="sm" w="sm" type="none"/>
            <a:tailEnd len="sm" w="sm" type="none"/>
          </a:ln>
        </p:spPr>
      </p:pic>
      <p:sp>
        <p:nvSpPr>
          <p:cNvPr id="303" name="Google Shape;303;p13"/>
          <p:cNvSpPr txBox="1"/>
          <p:nvPr>
            <p:ph type="title"/>
          </p:nvPr>
        </p:nvSpPr>
        <p:spPr>
          <a:xfrm>
            <a:off x="4572000" y="323740"/>
            <a:ext cx="4316025" cy="85725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a:latin typeface="Arial"/>
                <a:ea typeface="Arial"/>
                <a:cs typeface="Arial"/>
                <a:sym typeface="Arial"/>
              </a:rPr>
              <a:t>Genetic differentiation along latitude in Japan</a:t>
            </a:r>
            <a:br>
              <a:rPr lang="en-US">
                <a:latin typeface="Arial"/>
                <a:ea typeface="Arial"/>
                <a:cs typeface="Arial"/>
                <a:sym typeface="Arial"/>
              </a:rPr>
            </a:br>
            <a:r>
              <a:rPr lang="en-US" sz="2000">
                <a:latin typeface="Arial"/>
                <a:ea typeface="Arial"/>
                <a:cs typeface="Arial"/>
                <a:sym typeface="Arial"/>
              </a:rPr>
              <a:t>F</a:t>
            </a:r>
            <a:r>
              <a:rPr baseline="-25000" lang="en-US" sz="2000">
                <a:latin typeface="Arial"/>
                <a:ea typeface="Arial"/>
                <a:cs typeface="Arial"/>
                <a:sym typeface="Arial"/>
              </a:rPr>
              <a:t>ST</a:t>
            </a:r>
            <a:r>
              <a:rPr lang="en-US" sz="2000">
                <a:latin typeface="Arial"/>
                <a:ea typeface="Arial"/>
                <a:cs typeface="Arial"/>
                <a:sym typeface="Arial"/>
              </a:rPr>
              <a:t> = 0 to 0.011</a:t>
            </a:r>
            <a:endParaRPr>
              <a:latin typeface="Arial"/>
              <a:ea typeface="Arial"/>
              <a:cs typeface="Arial"/>
              <a:sym typeface="Arial"/>
            </a:endParaRPr>
          </a:p>
        </p:txBody>
      </p:sp>
      <p:sp>
        <p:nvSpPr>
          <p:cNvPr id="304" name="Google Shape;304;p13"/>
          <p:cNvSpPr txBox="1"/>
          <p:nvPr/>
        </p:nvSpPr>
        <p:spPr>
          <a:xfrm>
            <a:off x="2561368" y="1060918"/>
            <a:ext cx="131104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Arial"/>
                <a:ea typeface="Arial"/>
                <a:cs typeface="Arial"/>
                <a:sym typeface="Arial"/>
              </a:rPr>
              <a:t>Hokkaido</a:t>
            </a:r>
            <a:endParaRPr/>
          </a:p>
        </p:txBody>
      </p:sp>
      <p:sp>
        <p:nvSpPr>
          <p:cNvPr id="305" name="Google Shape;305;p13"/>
          <p:cNvSpPr txBox="1"/>
          <p:nvPr/>
        </p:nvSpPr>
        <p:spPr>
          <a:xfrm>
            <a:off x="2680540" y="2379325"/>
            <a:ext cx="107270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Arial"/>
                <a:ea typeface="Arial"/>
                <a:cs typeface="Arial"/>
                <a:sym typeface="Arial"/>
              </a:rPr>
              <a:t>Miyagi</a:t>
            </a:r>
            <a:endParaRPr/>
          </a:p>
        </p:txBody>
      </p:sp>
      <p:sp>
        <p:nvSpPr>
          <p:cNvPr id="306" name="Google Shape;306;p13"/>
          <p:cNvSpPr txBox="1"/>
          <p:nvPr/>
        </p:nvSpPr>
        <p:spPr>
          <a:xfrm>
            <a:off x="2225972" y="3950067"/>
            <a:ext cx="164644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Arial"/>
                <a:ea typeface="Arial"/>
                <a:cs typeface="Arial"/>
                <a:sym typeface="Arial"/>
              </a:rPr>
              <a:t>Hiroshima / Seto Inland Sea</a:t>
            </a:r>
            <a:endParaRPr/>
          </a:p>
        </p:txBody>
      </p:sp>
      <p:pic>
        <p:nvPicPr>
          <p:cNvPr id="307" name="Google Shape;307;p13"/>
          <p:cNvPicPr preferRelativeResize="0"/>
          <p:nvPr/>
        </p:nvPicPr>
        <p:blipFill rotWithShape="1">
          <a:blip r:embed="rId4">
            <a:alphaModFix/>
          </a:blip>
          <a:srcRect b="0" l="0" r="0" t="0"/>
          <a:stretch/>
        </p:blipFill>
        <p:spPr>
          <a:xfrm>
            <a:off x="4763860" y="1466594"/>
            <a:ext cx="4053646" cy="3609608"/>
          </a:xfrm>
          <a:prstGeom prst="rect">
            <a:avLst/>
          </a:prstGeom>
          <a:noFill/>
          <a:ln>
            <a:noFill/>
          </a:ln>
        </p:spPr>
      </p:pic>
      <p:sp>
        <p:nvSpPr>
          <p:cNvPr id="308" name="Google Shape;308;p13"/>
          <p:cNvSpPr txBox="1"/>
          <p:nvPr/>
        </p:nvSpPr>
        <p:spPr>
          <a:xfrm>
            <a:off x="2225972" y="67298"/>
            <a:ext cx="4572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colors based on Genetic PC1</a:t>
            </a:r>
            <a:endParaRPr/>
          </a:p>
        </p:txBody>
      </p:sp>
      <p:sp>
        <p:nvSpPr>
          <p:cNvPr id="309" name="Google Shape;309;p13"/>
          <p:cNvSpPr txBox="1"/>
          <p:nvPr/>
        </p:nvSpPr>
        <p:spPr>
          <a:xfrm>
            <a:off x="5198203" y="4541855"/>
            <a:ext cx="3642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 name="Shape 314"/>
        <p:cNvGrpSpPr/>
        <p:nvPr/>
      </p:nvGrpSpPr>
      <p:grpSpPr>
        <a:xfrm>
          <a:off x="0" y="0"/>
          <a:ext cx="0" cy="0"/>
          <a:chOff x="0" y="0"/>
          <a:chExt cx="0" cy="0"/>
        </a:xfrm>
      </p:grpSpPr>
      <p:sp>
        <p:nvSpPr>
          <p:cNvPr id="315" name="Google Shape;315;p14"/>
          <p:cNvSpPr/>
          <p:nvPr/>
        </p:nvSpPr>
        <p:spPr>
          <a:xfrm>
            <a:off x="0" y="0"/>
            <a:ext cx="9141713"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oyster" id="316" name="Google Shape;316;p14"/>
          <p:cNvPicPr preferRelativeResize="0"/>
          <p:nvPr/>
        </p:nvPicPr>
        <p:blipFill rotWithShape="1">
          <a:blip r:embed="rId3">
            <a:alphaModFix/>
          </a:blip>
          <a:srcRect b="2" l="1683" r="678" t="0"/>
          <a:stretch/>
        </p:blipFill>
        <p:spPr>
          <a:xfrm>
            <a:off x="20" y="10"/>
            <a:ext cx="7252212" cy="5143490"/>
          </a:xfrm>
          <a:prstGeom prst="rect">
            <a:avLst/>
          </a:prstGeom>
          <a:noFill/>
          <a:ln>
            <a:noFill/>
          </a:ln>
        </p:spPr>
      </p:pic>
      <p:sp>
        <p:nvSpPr>
          <p:cNvPr id="317" name="Google Shape;317;p14"/>
          <p:cNvSpPr/>
          <p:nvPr/>
        </p:nvSpPr>
        <p:spPr>
          <a:xfrm flipH="1">
            <a:off x="3843764" y="0"/>
            <a:ext cx="5300233" cy="51435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8" name="Google Shape;318;p14"/>
          <p:cNvSpPr txBox="1"/>
          <p:nvPr>
            <p:ph type="title"/>
          </p:nvPr>
        </p:nvSpPr>
        <p:spPr>
          <a:xfrm>
            <a:off x="5919641" y="200358"/>
            <a:ext cx="2866642" cy="1424934"/>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rial"/>
              <a:buNone/>
            </a:pPr>
            <a:r>
              <a:rPr lang="en-US" sz="3000">
                <a:latin typeface="Arial"/>
                <a:ea typeface="Arial"/>
                <a:cs typeface="Arial"/>
                <a:sym typeface="Arial"/>
              </a:rPr>
              <a:t>Genetic legacy of Pacific oyster introductions</a:t>
            </a:r>
            <a:endParaRPr/>
          </a:p>
        </p:txBody>
      </p:sp>
      <p:sp>
        <p:nvSpPr>
          <p:cNvPr id="319" name="Google Shape;319;p14"/>
          <p:cNvSpPr txBox="1"/>
          <p:nvPr>
            <p:ph idx="1" type="body"/>
          </p:nvPr>
        </p:nvSpPr>
        <p:spPr>
          <a:xfrm>
            <a:off x="5818911" y="1825650"/>
            <a:ext cx="3234778" cy="2807072"/>
          </a:xfrm>
          <a:prstGeom prst="rect">
            <a:avLst/>
          </a:prstGeom>
          <a:noFill/>
          <a:ln>
            <a:noFill/>
          </a:ln>
        </p:spPr>
        <p:txBody>
          <a:bodyPr anchorCtr="0" anchor="t" bIns="45700" lIns="91425" spcFirstLastPara="1" rIns="91425" wrap="square" tIns="45700">
            <a:noAutofit/>
          </a:bodyPr>
          <a:lstStyle/>
          <a:p>
            <a:pPr indent="-385763" lvl="0" marL="385763" rtl="0" algn="l">
              <a:spcBef>
                <a:spcPts val="0"/>
              </a:spcBef>
              <a:spcAft>
                <a:spcPts val="0"/>
              </a:spcAft>
              <a:buClr>
                <a:srgbClr val="D8D8D8"/>
              </a:buClr>
              <a:buSzPts val="2000"/>
              <a:buFont typeface="Calibri"/>
              <a:buAutoNum type="arabicPeriod"/>
            </a:pPr>
            <a:r>
              <a:rPr b="0" i="0" lang="en-US" sz="2000" u="none" strike="noStrike">
                <a:solidFill>
                  <a:srgbClr val="D8D8D8"/>
                </a:solidFill>
                <a:latin typeface="Arial"/>
                <a:ea typeface="Arial"/>
                <a:cs typeface="Arial"/>
                <a:sym typeface="Arial"/>
              </a:rPr>
              <a:t>P</a:t>
            </a:r>
            <a:r>
              <a:rPr lang="en-US" sz="2000">
                <a:solidFill>
                  <a:srgbClr val="D8D8D8"/>
                </a:solidFill>
                <a:latin typeface="Arial"/>
                <a:ea typeface="Arial"/>
                <a:cs typeface="Arial"/>
                <a:sym typeface="Arial"/>
              </a:rPr>
              <a:t>opulation genetic structure of native populations</a:t>
            </a:r>
            <a:endParaRPr/>
          </a:p>
          <a:p>
            <a:pPr indent="-385763" lvl="0" marL="385763" rtl="0" algn="l">
              <a:spcBef>
                <a:spcPts val="400"/>
              </a:spcBef>
              <a:spcAft>
                <a:spcPts val="0"/>
              </a:spcAft>
              <a:buClr>
                <a:schemeClr val="dk1"/>
              </a:buClr>
              <a:buSzPts val="2000"/>
              <a:buFont typeface="Calibri"/>
              <a:buAutoNum type="arabicPeriod"/>
            </a:pPr>
            <a:r>
              <a:rPr b="0" i="0" lang="en-US" sz="2000" u="none" strike="noStrike">
                <a:latin typeface="Arial"/>
                <a:ea typeface="Arial"/>
                <a:cs typeface="Arial"/>
                <a:sym typeface="Arial"/>
              </a:rPr>
              <a:t>The invasion history of </a:t>
            </a:r>
            <a:r>
              <a:rPr lang="en-US" sz="2000">
                <a:latin typeface="Arial"/>
                <a:ea typeface="Arial"/>
                <a:cs typeface="Arial"/>
                <a:sym typeface="Arial"/>
              </a:rPr>
              <a:t>non-native populations</a:t>
            </a:r>
            <a:endParaRPr b="0" i="0" sz="2000" u="none" strike="noStrike">
              <a:latin typeface="Arial"/>
              <a:ea typeface="Arial"/>
              <a:cs typeface="Arial"/>
              <a:sym typeface="Arial"/>
            </a:endParaRPr>
          </a:p>
          <a:p>
            <a:pPr indent="-385763" lvl="0" marL="385763" rtl="0" algn="l">
              <a:spcBef>
                <a:spcPts val="400"/>
              </a:spcBef>
              <a:spcAft>
                <a:spcPts val="0"/>
              </a:spcAft>
              <a:buClr>
                <a:srgbClr val="D8D8D8"/>
              </a:buClr>
              <a:buSzPts val="2000"/>
              <a:buFont typeface="Calibri"/>
              <a:buAutoNum type="arabicPeriod"/>
            </a:pPr>
            <a:r>
              <a:rPr lang="en-US" sz="2000">
                <a:solidFill>
                  <a:srgbClr val="D8D8D8"/>
                </a:solidFill>
                <a:latin typeface="Arial"/>
                <a:ea typeface="Arial"/>
                <a:cs typeface="Arial"/>
                <a:sym typeface="Arial"/>
              </a:rPr>
              <a:t>Role of oyster invasions on species introductions</a:t>
            </a:r>
            <a:endParaRPr i="1" sz="2000">
              <a:solidFill>
                <a:srgbClr val="D8D8D8"/>
              </a:solidFill>
              <a:latin typeface="Arial"/>
              <a:ea typeface="Arial"/>
              <a:cs typeface="Arial"/>
              <a:sym typeface="Arial"/>
            </a:endParaRPr>
          </a:p>
        </p:txBody>
      </p:sp>
      <p:sp>
        <p:nvSpPr>
          <p:cNvPr id="320" name="Google Shape;320;p14"/>
          <p:cNvSpPr txBox="1"/>
          <p:nvPr/>
        </p:nvSpPr>
        <p:spPr>
          <a:xfrm>
            <a:off x="174978" y="4774158"/>
            <a:ext cx="4572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606673"/>
              </a:buClr>
              <a:buSzPts val="1800"/>
              <a:buFont typeface="Arial"/>
              <a:buNone/>
            </a:pPr>
            <a:r>
              <a:rPr b="0" i="0" lang="en-US" sz="1800" u="none" cap="none" strike="noStrike">
                <a:solidFill>
                  <a:srgbClr val="606673"/>
                </a:solidFill>
                <a:latin typeface="Arial"/>
                <a:ea typeface="Arial"/>
                <a:cs typeface="Arial"/>
                <a:sym typeface="Arial"/>
              </a:rPr>
              <a:t>Bruce Miller, CSIRO</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 name="Shape 325"/>
        <p:cNvGrpSpPr/>
        <p:nvPr/>
      </p:nvGrpSpPr>
      <p:grpSpPr>
        <a:xfrm>
          <a:off x="0" y="0"/>
          <a:ext cx="0" cy="0"/>
          <a:chOff x="0" y="0"/>
          <a:chExt cx="0" cy="0"/>
        </a:xfrm>
      </p:grpSpPr>
      <p:sp>
        <p:nvSpPr>
          <p:cNvPr id="326" name="Google Shape;326;p15"/>
          <p:cNvSpPr/>
          <p:nvPr/>
        </p:nvSpPr>
        <p:spPr>
          <a:xfrm>
            <a:off x="0" y="0"/>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7" name="Google Shape;327;p15"/>
          <p:cNvSpPr txBox="1"/>
          <p:nvPr/>
        </p:nvSpPr>
        <p:spPr>
          <a:xfrm>
            <a:off x="249542" y="4404836"/>
            <a:ext cx="4155634"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 Circlize plots summarize assignments from unsupervised machine learning (ML)</a:t>
            </a:r>
            <a:endParaRPr/>
          </a:p>
          <a:p>
            <a:pPr indent="0" lvl="0" marL="0" marR="0" rtl="0" algn="l">
              <a:lnSpc>
                <a:spcPct val="100000"/>
              </a:lnSpc>
              <a:spcBef>
                <a:spcPts val="0"/>
              </a:spcBef>
              <a:spcAft>
                <a:spcPts val="0"/>
              </a:spcAft>
              <a:buClr>
                <a:srgbClr val="000000"/>
              </a:buClr>
              <a:buSzPts val="1400"/>
              <a:buFont typeface="Arial"/>
              <a:buNone/>
            </a:pPr>
            <a:r>
              <a:rPr i="1" lang="en-US" sz="1400">
                <a:solidFill>
                  <a:srgbClr val="000000"/>
                </a:solidFill>
                <a:latin typeface="Arial"/>
                <a:ea typeface="Arial"/>
                <a:cs typeface="Arial"/>
                <a:sym typeface="Arial"/>
              </a:rPr>
              <a:t>- Cross validation = 70%</a:t>
            </a:r>
            <a:endParaRPr b="0" i="1" sz="1400" u="none" cap="none" strike="noStrike">
              <a:solidFill>
                <a:srgbClr val="000000"/>
              </a:solidFill>
              <a:latin typeface="Arial"/>
              <a:ea typeface="Arial"/>
              <a:cs typeface="Arial"/>
              <a:sym typeface="Arial"/>
            </a:endParaRPr>
          </a:p>
        </p:txBody>
      </p:sp>
      <p:sp>
        <p:nvSpPr>
          <p:cNvPr id="328" name="Google Shape;328;p15"/>
          <p:cNvSpPr txBox="1"/>
          <p:nvPr>
            <p:ph type="title"/>
          </p:nvPr>
        </p:nvSpPr>
        <p:spPr>
          <a:xfrm>
            <a:off x="274893" y="214639"/>
            <a:ext cx="5010045" cy="112941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Arial"/>
              <a:buNone/>
            </a:pPr>
            <a:r>
              <a:rPr lang="en-US" sz="2800">
                <a:latin typeface="Arial"/>
                <a:ea typeface="Arial"/>
                <a:cs typeface="Arial"/>
                <a:sym typeface="Arial"/>
              </a:rPr>
              <a:t>Pacific oyster invaders are from Seto Inland Sea </a:t>
            </a:r>
            <a:br>
              <a:rPr lang="en-US" sz="2800">
                <a:latin typeface="Arial"/>
                <a:ea typeface="Arial"/>
                <a:cs typeface="Arial"/>
                <a:sym typeface="Arial"/>
              </a:rPr>
            </a:br>
            <a:r>
              <a:rPr lang="en-US" sz="2800">
                <a:latin typeface="Arial"/>
                <a:ea typeface="Arial"/>
                <a:cs typeface="Arial"/>
                <a:sym typeface="Arial"/>
              </a:rPr>
              <a:t>and Miyagi</a:t>
            </a:r>
            <a:endParaRPr/>
          </a:p>
        </p:txBody>
      </p:sp>
      <p:sp>
        <p:nvSpPr>
          <p:cNvPr id="329" name="Google Shape;329;p15"/>
          <p:cNvSpPr/>
          <p:nvPr/>
        </p:nvSpPr>
        <p:spPr>
          <a:xfrm>
            <a:off x="5370679" y="458764"/>
            <a:ext cx="336795" cy="3612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30" name="Google Shape;330;p15"/>
          <p:cNvPicPr preferRelativeResize="0"/>
          <p:nvPr/>
        </p:nvPicPr>
        <p:blipFill rotWithShape="1">
          <a:blip r:embed="rId3">
            <a:alphaModFix/>
          </a:blip>
          <a:srcRect b="10001" l="5616" r="9953" t="1869"/>
          <a:stretch/>
        </p:blipFill>
        <p:spPr>
          <a:xfrm>
            <a:off x="5284288" y="1050065"/>
            <a:ext cx="2969311" cy="2964408"/>
          </a:xfrm>
          <a:prstGeom prst="ellipse">
            <a:avLst/>
          </a:prstGeom>
          <a:noFill/>
          <a:ln>
            <a:noFill/>
          </a:ln>
        </p:spPr>
      </p:pic>
      <p:cxnSp>
        <p:nvCxnSpPr>
          <p:cNvPr id="331" name="Google Shape;331;p15"/>
          <p:cNvCxnSpPr/>
          <p:nvPr/>
        </p:nvCxnSpPr>
        <p:spPr>
          <a:xfrm flipH="1" rot="10800000">
            <a:off x="4571983" y="2606177"/>
            <a:ext cx="910862" cy="87177"/>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sp>
        <p:nvSpPr>
          <p:cNvPr id="332" name="Google Shape;332;p15"/>
          <p:cNvSpPr/>
          <p:nvPr/>
        </p:nvSpPr>
        <p:spPr>
          <a:xfrm>
            <a:off x="4572000" y="350317"/>
            <a:ext cx="4363904" cy="4363904"/>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33" name="Google Shape;333;p15"/>
          <p:cNvCxnSpPr/>
          <p:nvPr/>
        </p:nvCxnSpPr>
        <p:spPr>
          <a:xfrm flipH="1" rot="10800000">
            <a:off x="5792811" y="3757645"/>
            <a:ext cx="387163" cy="735111"/>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334" name="Google Shape;334;p15"/>
          <p:cNvCxnSpPr/>
          <p:nvPr/>
        </p:nvCxnSpPr>
        <p:spPr>
          <a:xfrm rot="10800000">
            <a:off x="6862278" y="3819580"/>
            <a:ext cx="69407" cy="894641"/>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335" name="Google Shape;335;p15"/>
          <p:cNvCxnSpPr/>
          <p:nvPr/>
        </p:nvCxnSpPr>
        <p:spPr>
          <a:xfrm>
            <a:off x="4753566" y="1680138"/>
            <a:ext cx="829366" cy="316420"/>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336" name="Google Shape;336;p15"/>
          <p:cNvCxnSpPr/>
          <p:nvPr/>
        </p:nvCxnSpPr>
        <p:spPr>
          <a:xfrm flipH="1" rot="10800000">
            <a:off x="6896981" y="368396"/>
            <a:ext cx="72120" cy="681669"/>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337" name="Google Shape;337;p15"/>
          <p:cNvCxnSpPr/>
          <p:nvPr/>
        </p:nvCxnSpPr>
        <p:spPr>
          <a:xfrm rot="10800000">
            <a:off x="6964528" y="3763473"/>
            <a:ext cx="138755" cy="908476"/>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338" name="Google Shape;338;p15"/>
          <p:cNvCxnSpPr/>
          <p:nvPr/>
        </p:nvCxnSpPr>
        <p:spPr>
          <a:xfrm rot="10800000">
            <a:off x="7039527" y="3803788"/>
            <a:ext cx="212989" cy="845458"/>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339" name="Google Shape;339;p15"/>
          <p:cNvCxnSpPr/>
          <p:nvPr/>
        </p:nvCxnSpPr>
        <p:spPr>
          <a:xfrm rot="10800000">
            <a:off x="7864486" y="3174155"/>
            <a:ext cx="755472" cy="502165"/>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sp>
        <p:nvSpPr>
          <p:cNvPr id="340" name="Google Shape;340;p15"/>
          <p:cNvSpPr/>
          <p:nvPr/>
        </p:nvSpPr>
        <p:spPr>
          <a:xfrm rot="3892293">
            <a:off x="6649727" y="1327389"/>
            <a:ext cx="2013176" cy="1581791"/>
          </a:xfrm>
          <a:prstGeom prst="rect">
            <a:avLst/>
          </a:prstGeom>
        </p:spPr>
        <p:txBody>
          <a:bodyPr>
            <a:prstTxWarp prst="textPlain"/>
          </a:bodyPr>
          <a:lstStyle/>
          <a:p>
            <a:pPr lvl="0" algn="ctr"/>
            <a:r>
              <a:rPr b="0" i="0">
                <a:ln>
                  <a:noFill/>
                </a:ln>
                <a:solidFill>
                  <a:srgbClr val="0080FF"/>
                </a:solidFill>
                <a:latin typeface="Arial"/>
              </a:rPr>
              <a:t>Miyagi</a:t>
            </a:r>
          </a:p>
        </p:txBody>
      </p:sp>
      <p:cxnSp>
        <p:nvCxnSpPr>
          <p:cNvPr id="341" name="Google Shape;341;p15"/>
          <p:cNvCxnSpPr/>
          <p:nvPr/>
        </p:nvCxnSpPr>
        <p:spPr>
          <a:xfrm rot="10800000">
            <a:off x="6664559" y="336886"/>
            <a:ext cx="29487" cy="713179"/>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sp>
        <p:nvSpPr>
          <p:cNvPr id="342" name="Google Shape;342;p15"/>
          <p:cNvSpPr/>
          <p:nvPr/>
        </p:nvSpPr>
        <p:spPr>
          <a:xfrm rot="-2347505">
            <a:off x="7126341" y="3677177"/>
            <a:ext cx="1178528" cy="284805"/>
          </a:xfrm>
          <a:prstGeom prst="rect">
            <a:avLst/>
          </a:prstGeom>
        </p:spPr>
        <p:txBody>
          <a:bodyPr>
            <a:prstTxWarp prst="textPlain"/>
          </a:bodyPr>
          <a:lstStyle/>
          <a:p>
            <a:pPr lvl="0" algn="ctr"/>
            <a:r>
              <a:rPr b="0" i="0">
                <a:ln>
                  <a:noFill/>
                </a:ln>
                <a:solidFill>
                  <a:srgbClr val="FF8002"/>
                </a:solidFill>
                <a:latin typeface="Arial"/>
              </a:rPr>
              <a:t>Seto Inland </a:t>
            </a:r>
            <a:br>
              <a:rPr b="0" i="0">
                <a:ln>
                  <a:noFill/>
                </a:ln>
                <a:solidFill>
                  <a:srgbClr val="FF8002"/>
                </a:solidFill>
                <a:latin typeface="Arial"/>
              </a:rPr>
            </a:br>
            <a:r>
              <a:rPr b="0" i="0">
                <a:ln>
                  <a:noFill/>
                </a:ln>
                <a:solidFill>
                  <a:srgbClr val="FF8002"/>
                </a:solidFill>
                <a:latin typeface="Arial"/>
              </a:rPr>
              <a:t>Sea</a:t>
            </a:r>
          </a:p>
        </p:txBody>
      </p:sp>
      <p:pic>
        <p:nvPicPr>
          <p:cNvPr id="343" name="Google Shape;343;p15"/>
          <p:cNvPicPr preferRelativeResize="0"/>
          <p:nvPr/>
        </p:nvPicPr>
        <p:blipFill rotWithShape="1">
          <a:blip r:embed="rId4">
            <a:alphaModFix/>
          </a:blip>
          <a:srcRect b="0" l="0" r="0" t="0"/>
          <a:stretch/>
        </p:blipFill>
        <p:spPr>
          <a:xfrm>
            <a:off x="158614" y="1430569"/>
            <a:ext cx="4310049" cy="2963157"/>
          </a:xfrm>
          <a:prstGeom prst="rect">
            <a:avLst/>
          </a:prstGeom>
          <a:noFill/>
          <a:ln cap="flat" cmpd="sng" w="9525">
            <a:solidFill>
              <a:schemeClr val="dk1"/>
            </a:solidFill>
            <a:prstDash val="solid"/>
            <a:round/>
            <a:headEnd len="sm" w="sm" type="none"/>
            <a:tailEnd len="sm" w="sm" type="none"/>
          </a:ln>
        </p:spPr>
      </p:pic>
      <p:pic>
        <p:nvPicPr>
          <p:cNvPr descr="A close-up of a human skull&#10;&#10;Description automatically generated with medium confidence" id="344" name="Google Shape;344;p15"/>
          <p:cNvPicPr preferRelativeResize="0"/>
          <p:nvPr/>
        </p:nvPicPr>
        <p:blipFill rotWithShape="1">
          <a:blip r:embed="rId5">
            <a:alphaModFix/>
          </a:blip>
          <a:srcRect b="1" l="0" r="0" t="1832"/>
          <a:stretch/>
        </p:blipFill>
        <p:spPr>
          <a:xfrm rot="-5400000">
            <a:off x="3578373" y="3550961"/>
            <a:ext cx="586334" cy="846674"/>
          </a:xfrm>
          <a:prstGeom prst="rect">
            <a:avLst/>
          </a:prstGeom>
          <a:noFill/>
          <a:ln>
            <a:noFill/>
          </a:ln>
        </p:spPr>
      </p:pic>
      <p:sp>
        <p:nvSpPr>
          <p:cNvPr id="345" name="Google Shape;345;p15"/>
          <p:cNvSpPr txBox="1"/>
          <p:nvPr/>
        </p:nvSpPr>
        <p:spPr>
          <a:xfrm>
            <a:off x="3219348" y="3473795"/>
            <a:ext cx="465192"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highlight>
                  <a:srgbClr val="A6FEFE"/>
                </a:highlight>
                <a:latin typeface="Arial"/>
                <a:ea typeface="Arial"/>
                <a:cs typeface="Arial"/>
                <a:sym typeface="Arial"/>
              </a:rPr>
              <a:t>Tokyo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0" name="Shape 350"/>
        <p:cNvGrpSpPr/>
        <p:nvPr/>
      </p:nvGrpSpPr>
      <p:grpSpPr>
        <a:xfrm>
          <a:off x="0" y="0"/>
          <a:ext cx="0" cy="0"/>
          <a:chOff x="0" y="0"/>
          <a:chExt cx="0" cy="0"/>
        </a:xfrm>
      </p:grpSpPr>
      <p:sp>
        <p:nvSpPr>
          <p:cNvPr id="351" name="Google Shape;351;p16"/>
          <p:cNvSpPr/>
          <p:nvPr/>
        </p:nvSpPr>
        <p:spPr>
          <a:xfrm>
            <a:off x="0" y="0"/>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52" name="Google Shape;352;p16"/>
          <p:cNvSpPr/>
          <p:nvPr/>
        </p:nvSpPr>
        <p:spPr>
          <a:xfrm>
            <a:off x="5251491" y="1106863"/>
            <a:ext cx="336795" cy="3612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353" name="Google Shape;353;p16"/>
          <p:cNvSpPr txBox="1"/>
          <p:nvPr>
            <p:ph type="title"/>
          </p:nvPr>
        </p:nvSpPr>
        <p:spPr>
          <a:xfrm>
            <a:off x="289242" y="547026"/>
            <a:ext cx="5388745" cy="8572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Arial"/>
              <a:buNone/>
            </a:pPr>
            <a:r>
              <a:rPr i="1" lang="en-US" sz="2800">
                <a:latin typeface="Arial"/>
                <a:ea typeface="Arial"/>
                <a:cs typeface="Arial"/>
                <a:sym typeface="Arial"/>
              </a:rPr>
              <a:t>Miyagi 🡺 Canada and WA</a:t>
            </a:r>
            <a:br>
              <a:rPr i="1" lang="en-US" sz="2800">
                <a:latin typeface="Arial"/>
                <a:ea typeface="Arial"/>
                <a:cs typeface="Arial"/>
                <a:sym typeface="Arial"/>
              </a:rPr>
            </a:br>
            <a:r>
              <a:rPr i="1" lang="en-US" sz="2800">
                <a:latin typeface="Arial"/>
                <a:ea typeface="Arial"/>
                <a:cs typeface="Arial"/>
                <a:sym typeface="Arial"/>
              </a:rPr>
              <a:t>Miyagi + Seto Inland Sea 🡺 California</a:t>
            </a:r>
            <a:br>
              <a:rPr i="1" lang="en-US" sz="2800">
                <a:latin typeface="Arial"/>
                <a:ea typeface="Arial"/>
                <a:cs typeface="Arial"/>
                <a:sym typeface="Arial"/>
              </a:rPr>
            </a:br>
            <a:endParaRPr i="1" sz="2800">
              <a:latin typeface="Arial"/>
              <a:ea typeface="Arial"/>
              <a:cs typeface="Arial"/>
              <a:sym typeface="Arial"/>
            </a:endParaRPr>
          </a:p>
        </p:txBody>
      </p:sp>
      <p:sp>
        <p:nvSpPr>
          <p:cNvPr id="354" name="Google Shape;354;p16"/>
          <p:cNvSpPr/>
          <p:nvPr/>
        </p:nvSpPr>
        <p:spPr>
          <a:xfrm>
            <a:off x="5370679" y="458764"/>
            <a:ext cx="336795" cy="3612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55" name="Google Shape;355;p16"/>
          <p:cNvPicPr preferRelativeResize="0"/>
          <p:nvPr/>
        </p:nvPicPr>
        <p:blipFill rotWithShape="1">
          <a:blip r:embed="rId3">
            <a:alphaModFix/>
          </a:blip>
          <a:srcRect b="10001" l="5616" r="9953" t="1869"/>
          <a:stretch/>
        </p:blipFill>
        <p:spPr>
          <a:xfrm>
            <a:off x="5284288" y="1050065"/>
            <a:ext cx="2969311" cy="2964408"/>
          </a:xfrm>
          <a:prstGeom prst="ellipse">
            <a:avLst/>
          </a:prstGeom>
          <a:noFill/>
          <a:ln>
            <a:noFill/>
          </a:ln>
        </p:spPr>
      </p:pic>
      <p:cxnSp>
        <p:nvCxnSpPr>
          <p:cNvPr id="356" name="Google Shape;356;p16"/>
          <p:cNvCxnSpPr/>
          <p:nvPr/>
        </p:nvCxnSpPr>
        <p:spPr>
          <a:xfrm flipH="1" rot="10800000">
            <a:off x="4571983" y="2606177"/>
            <a:ext cx="910862" cy="87177"/>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sp>
        <p:nvSpPr>
          <p:cNvPr id="357" name="Google Shape;357;p16"/>
          <p:cNvSpPr/>
          <p:nvPr/>
        </p:nvSpPr>
        <p:spPr>
          <a:xfrm>
            <a:off x="4572000" y="350317"/>
            <a:ext cx="4363904" cy="4363904"/>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58" name="Google Shape;358;p16"/>
          <p:cNvCxnSpPr/>
          <p:nvPr/>
        </p:nvCxnSpPr>
        <p:spPr>
          <a:xfrm flipH="1" rot="10800000">
            <a:off x="5792811" y="3757645"/>
            <a:ext cx="387163" cy="735111"/>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359" name="Google Shape;359;p16"/>
          <p:cNvCxnSpPr/>
          <p:nvPr/>
        </p:nvCxnSpPr>
        <p:spPr>
          <a:xfrm rot="10800000">
            <a:off x="6862278" y="3819580"/>
            <a:ext cx="69407" cy="894641"/>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360" name="Google Shape;360;p16"/>
          <p:cNvCxnSpPr/>
          <p:nvPr/>
        </p:nvCxnSpPr>
        <p:spPr>
          <a:xfrm>
            <a:off x="4753566" y="1680138"/>
            <a:ext cx="829366" cy="316420"/>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361" name="Google Shape;361;p16"/>
          <p:cNvCxnSpPr/>
          <p:nvPr/>
        </p:nvCxnSpPr>
        <p:spPr>
          <a:xfrm flipH="1" rot="10800000">
            <a:off x="6896981" y="368396"/>
            <a:ext cx="72120" cy="681669"/>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362" name="Google Shape;362;p16"/>
          <p:cNvCxnSpPr/>
          <p:nvPr/>
        </p:nvCxnSpPr>
        <p:spPr>
          <a:xfrm rot="10800000">
            <a:off x="6964528" y="3763473"/>
            <a:ext cx="138755" cy="908476"/>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363" name="Google Shape;363;p16"/>
          <p:cNvCxnSpPr/>
          <p:nvPr/>
        </p:nvCxnSpPr>
        <p:spPr>
          <a:xfrm rot="10800000">
            <a:off x="7039527" y="3803788"/>
            <a:ext cx="212989" cy="845458"/>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364" name="Google Shape;364;p16"/>
          <p:cNvCxnSpPr/>
          <p:nvPr/>
        </p:nvCxnSpPr>
        <p:spPr>
          <a:xfrm rot="10800000">
            <a:off x="7864486" y="3174155"/>
            <a:ext cx="755472" cy="502165"/>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sp>
        <p:nvSpPr>
          <p:cNvPr id="365" name="Google Shape;365;p16"/>
          <p:cNvSpPr/>
          <p:nvPr/>
        </p:nvSpPr>
        <p:spPr>
          <a:xfrm rot="3892293">
            <a:off x="6649727" y="1327389"/>
            <a:ext cx="2013176" cy="1581791"/>
          </a:xfrm>
          <a:prstGeom prst="rect">
            <a:avLst/>
          </a:prstGeom>
        </p:spPr>
        <p:txBody>
          <a:bodyPr>
            <a:prstTxWarp prst="textPlain"/>
          </a:bodyPr>
          <a:lstStyle/>
          <a:p>
            <a:pPr lvl="0" algn="ctr"/>
            <a:r>
              <a:rPr b="0" i="0">
                <a:ln>
                  <a:noFill/>
                </a:ln>
                <a:solidFill>
                  <a:srgbClr val="0080FF"/>
                </a:solidFill>
                <a:latin typeface="Arial"/>
              </a:rPr>
              <a:t>Miyagi</a:t>
            </a:r>
          </a:p>
        </p:txBody>
      </p:sp>
      <p:sp>
        <p:nvSpPr>
          <p:cNvPr id="366" name="Google Shape;366;p16"/>
          <p:cNvSpPr/>
          <p:nvPr/>
        </p:nvSpPr>
        <p:spPr>
          <a:xfrm rot="-2144334">
            <a:off x="4912160" y="886797"/>
            <a:ext cx="2013176" cy="838437"/>
          </a:xfrm>
          <a:prstGeom prst="rect">
            <a:avLst/>
          </a:prstGeom>
        </p:spPr>
        <p:txBody>
          <a:bodyPr>
            <a:prstTxWarp prst="textPlain"/>
          </a:bodyPr>
          <a:lstStyle/>
          <a:p>
            <a:pPr lvl="0" algn="ctr"/>
            <a:r>
              <a:rPr b="0" i="0">
                <a:ln>
                  <a:noFill/>
                </a:ln>
                <a:solidFill>
                  <a:schemeClr val="dk1"/>
                </a:solidFill>
                <a:latin typeface="Arial"/>
              </a:rPr>
              <a:t>North America</a:t>
            </a:r>
          </a:p>
        </p:txBody>
      </p:sp>
      <p:cxnSp>
        <p:nvCxnSpPr>
          <p:cNvPr id="367" name="Google Shape;367;p16"/>
          <p:cNvCxnSpPr/>
          <p:nvPr/>
        </p:nvCxnSpPr>
        <p:spPr>
          <a:xfrm rot="10800000">
            <a:off x="6664559" y="336886"/>
            <a:ext cx="29487" cy="713179"/>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sp>
        <p:nvSpPr>
          <p:cNvPr id="368" name="Google Shape;368;p16"/>
          <p:cNvSpPr/>
          <p:nvPr/>
        </p:nvSpPr>
        <p:spPr>
          <a:xfrm rot="-2347505">
            <a:off x="7126341" y="3677177"/>
            <a:ext cx="1178528" cy="284805"/>
          </a:xfrm>
          <a:prstGeom prst="rect">
            <a:avLst/>
          </a:prstGeom>
        </p:spPr>
        <p:txBody>
          <a:bodyPr>
            <a:prstTxWarp prst="textPlain"/>
          </a:bodyPr>
          <a:lstStyle/>
          <a:p>
            <a:pPr lvl="0" algn="ctr"/>
            <a:r>
              <a:rPr b="0" i="0">
                <a:ln>
                  <a:noFill/>
                </a:ln>
                <a:solidFill>
                  <a:srgbClr val="FF8002"/>
                </a:solidFill>
                <a:latin typeface="Arial"/>
              </a:rPr>
              <a:t>Seto Inland </a:t>
            </a:r>
            <a:br>
              <a:rPr b="0" i="0">
                <a:ln>
                  <a:noFill/>
                </a:ln>
                <a:solidFill>
                  <a:srgbClr val="FF8002"/>
                </a:solidFill>
                <a:latin typeface="Arial"/>
              </a:rPr>
            </a:br>
            <a:r>
              <a:rPr b="0" i="0">
                <a:ln>
                  <a:noFill/>
                </a:ln>
                <a:solidFill>
                  <a:srgbClr val="FF8002"/>
                </a:solidFill>
                <a:latin typeface="Arial"/>
              </a:rPr>
              <a:t>Sea</a:t>
            </a:r>
          </a:p>
        </p:txBody>
      </p:sp>
      <p:sp>
        <p:nvSpPr>
          <p:cNvPr id="369" name="Google Shape;369;p16"/>
          <p:cNvSpPr/>
          <p:nvPr/>
        </p:nvSpPr>
        <p:spPr>
          <a:xfrm rot="-3277104">
            <a:off x="5271901" y="1241487"/>
            <a:ext cx="1812829" cy="1570438"/>
          </a:xfrm>
          <a:prstGeom prst="rect">
            <a:avLst/>
          </a:prstGeom>
        </p:spPr>
        <p:txBody>
          <a:bodyPr>
            <a:prstTxWarp prst="textPlain"/>
          </a:bodyPr>
          <a:lstStyle/>
          <a:p>
            <a:pPr lvl="0" algn="ctr"/>
            <a:r>
              <a:rPr b="0" i="0">
                <a:ln>
                  <a:noFill/>
                </a:ln>
                <a:solidFill>
                  <a:schemeClr val="dk1"/>
                </a:solidFill>
                <a:latin typeface="Arial"/>
              </a:rPr>
              <a:t>CA, WA</a:t>
            </a:r>
          </a:p>
        </p:txBody>
      </p:sp>
      <p:sp>
        <p:nvSpPr>
          <p:cNvPr id="370" name="Google Shape;370;p16"/>
          <p:cNvSpPr/>
          <p:nvPr/>
        </p:nvSpPr>
        <p:spPr>
          <a:xfrm rot="-1341585">
            <a:off x="5622743" y="1016205"/>
            <a:ext cx="1812829" cy="1570438"/>
          </a:xfrm>
          <a:prstGeom prst="rect">
            <a:avLst/>
          </a:prstGeom>
        </p:spPr>
        <p:txBody>
          <a:bodyPr>
            <a:prstTxWarp prst="textPlain"/>
          </a:bodyPr>
          <a:lstStyle/>
          <a:p>
            <a:pPr lvl="0" algn="ctr"/>
            <a:r>
              <a:rPr b="0" i="0">
                <a:ln>
                  <a:noFill/>
                </a:ln>
                <a:solidFill>
                  <a:schemeClr val="dk1"/>
                </a:solidFill>
                <a:latin typeface="Arial"/>
              </a:rPr>
              <a:t>California</a:t>
            </a:r>
          </a:p>
        </p:txBody>
      </p:sp>
      <p:pic>
        <p:nvPicPr>
          <p:cNvPr id="371" name="Google Shape;371;p16"/>
          <p:cNvPicPr preferRelativeResize="0"/>
          <p:nvPr/>
        </p:nvPicPr>
        <p:blipFill rotWithShape="1">
          <a:blip r:embed="rId4">
            <a:alphaModFix/>
          </a:blip>
          <a:srcRect b="0" l="0" r="0" t="0"/>
          <a:stretch/>
        </p:blipFill>
        <p:spPr>
          <a:xfrm>
            <a:off x="158614" y="1430569"/>
            <a:ext cx="4310049" cy="2963157"/>
          </a:xfrm>
          <a:prstGeom prst="rect">
            <a:avLst/>
          </a:prstGeom>
          <a:noFill/>
          <a:ln cap="flat" cmpd="sng" w="9525">
            <a:solidFill>
              <a:schemeClr val="dk1"/>
            </a:solidFill>
            <a:prstDash val="solid"/>
            <a:round/>
            <a:headEnd len="sm" w="sm" type="none"/>
            <a:tailEnd len="sm" w="sm" type="none"/>
          </a:ln>
        </p:spPr>
      </p:pic>
      <p:pic>
        <p:nvPicPr>
          <p:cNvPr descr="A close-up of a human skull&#10;&#10;Description automatically generated with medium confidence" id="372" name="Google Shape;372;p16"/>
          <p:cNvPicPr preferRelativeResize="0"/>
          <p:nvPr/>
        </p:nvPicPr>
        <p:blipFill rotWithShape="1">
          <a:blip r:embed="rId5">
            <a:alphaModFix/>
          </a:blip>
          <a:srcRect b="1" l="0" r="0" t="1832"/>
          <a:stretch/>
        </p:blipFill>
        <p:spPr>
          <a:xfrm rot="-5400000">
            <a:off x="3578373" y="3550961"/>
            <a:ext cx="586334" cy="846674"/>
          </a:xfrm>
          <a:prstGeom prst="rect">
            <a:avLst/>
          </a:prstGeom>
          <a:noFill/>
          <a:ln>
            <a:noFill/>
          </a:ln>
        </p:spPr>
      </p:pic>
      <p:sp>
        <p:nvSpPr>
          <p:cNvPr id="373" name="Google Shape;373;p16"/>
          <p:cNvSpPr txBox="1"/>
          <p:nvPr/>
        </p:nvSpPr>
        <p:spPr>
          <a:xfrm>
            <a:off x="3219348" y="3473795"/>
            <a:ext cx="465192"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highlight>
                  <a:srgbClr val="A6FEFE"/>
                </a:highlight>
                <a:latin typeface="Arial"/>
                <a:ea typeface="Arial"/>
                <a:cs typeface="Arial"/>
                <a:sym typeface="Arial"/>
              </a:rPr>
              <a:t>Tokyo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sp>
        <p:nvSpPr>
          <p:cNvPr id="379" name="Google Shape;379;p17"/>
          <p:cNvSpPr/>
          <p:nvPr/>
        </p:nvSpPr>
        <p:spPr>
          <a:xfrm>
            <a:off x="5370679" y="458764"/>
            <a:ext cx="336795" cy="3612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0" name="Google Shape;380;p17"/>
          <p:cNvPicPr preferRelativeResize="0"/>
          <p:nvPr/>
        </p:nvPicPr>
        <p:blipFill rotWithShape="1">
          <a:blip r:embed="rId3">
            <a:alphaModFix/>
          </a:blip>
          <a:srcRect b="10001" l="5616" r="9953" t="1869"/>
          <a:stretch/>
        </p:blipFill>
        <p:spPr>
          <a:xfrm>
            <a:off x="5284288" y="1050065"/>
            <a:ext cx="2969311" cy="2964408"/>
          </a:xfrm>
          <a:prstGeom prst="ellipse">
            <a:avLst/>
          </a:prstGeom>
          <a:noFill/>
          <a:ln>
            <a:noFill/>
          </a:ln>
        </p:spPr>
      </p:pic>
      <p:cxnSp>
        <p:nvCxnSpPr>
          <p:cNvPr id="381" name="Google Shape;381;p17"/>
          <p:cNvCxnSpPr/>
          <p:nvPr/>
        </p:nvCxnSpPr>
        <p:spPr>
          <a:xfrm flipH="1" rot="10800000">
            <a:off x="4571983" y="2606177"/>
            <a:ext cx="910862" cy="87177"/>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sp>
        <p:nvSpPr>
          <p:cNvPr id="382" name="Google Shape;382;p17"/>
          <p:cNvSpPr/>
          <p:nvPr/>
        </p:nvSpPr>
        <p:spPr>
          <a:xfrm>
            <a:off x="4572000" y="350317"/>
            <a:ext cx="4363904" cy="4363904"/>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83" name="Google Shape;383;p17"/>
          <p:cNvCxnSpPr/>
          <p:nvPr/>
        </p:nvCxnSpPr>
        <p:spPr>
          <a:xfrm flipH="1" rot="10800000">
            <a:off x="5792811" y="3757645"/>
            <a:ext cx="387163" cy="735111"/>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384" name="Google Shape;384;p17"/>
          <p:cNvCxnSpPr/>
          <p:nvPr/>
        </p:nvCxnSpPr>
        <p:spPr>
          <a:xfrm rot="10800000">
            <a:off x="6862278" y="3819580"/>
            <a:ext cx="69407" cy="894641"/>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385" name="Google Shape;385;p17"/>
          <p:cNvCxnSpPr/>
          <p:nvPr/>
        </p:nvCxnSpPr>
        <p:spPr>
          <a:xfrm>
            <a:off x="4753566" y="1680138"/>
            <a:ext cx="829366" cy="316420"/>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386" name="Google Shape;386;p17"/>
          <p:cNvCxnSpPr/>
          <p:nvPr/>
        </p:nvCxnSpPr>
        <p:spPr>
          <a:xfrm flipH="1" rot="10800000">
            <a:off x="6896981" y="368396"/>
            <a:ext cx="72120" cy="681669"/>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387" name="Google Shape;387;p17"/>
          <p:cNvCxnSpPr/>
          <p:nvPr/>
        </p:nvCxnSpPr>
        <p:spPr>
          <a:xfrm rot="10800000">
            <a:off x="6964528" y="3763473"/>
            <a:ext cx="138755" cy="908476"/>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388" name="Google Shape;388;p17"/>
          <p:cNvCxnSpPr/>
          <p:nvPr/>
        </p:nvCxnSpPr>
        <p:spPr>
          <a:xfrm rot="10800000">
            <a:off x="7039527" y="3803788"/>
            <a:ext cx="212989" cy="845458"/>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389" name="Google Shape;389;p17"/>
          <p:cNvCxnSpPr/>
          <p:nvPr/>
        </p:nvCxnSpPr>
        <p:spPr>
          <a:xfrm rot="10800000">
            <a:off x="7864486" y="3174155"/>
            <a:ext cx="755472" cy="502165"/>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sp>
        <p:nvSpPr>
          <p:cNvPr id="390" name="Google Shape;390;p17"/>
          <p:cNvSpPr/>
          <p:nvPr/>
        </p:nvSpPr>
        <p:spPr>
          <a:xfrm rot="3892293">
            <a:off x="6649727" y="1327389"/>
            <a:ext cx="2013176" cy="1581791"/>
          </a:xfrm>
          <a:prstGeom prst="rect">
            <a:avLst/>
          </a:prstGeom>
        </p:spPr>
        <p:txBody>
          <a:bodyPr>
            <a:prstTxWarp prst="textPlain"/>
          </a:bodyPr>
          <a:lstStyle/>
          <a:p>
            <a:pPr lvl="0" algn="ctr"/>
            <a:r>
              <a:rPr b="0" i="0">
                <a:ln>
                  <a:noFill/>
                </a:ln>
                <a:solidFill>
                  <a:srgbClr val="0080FF"/>
                </a:solidFill>
                <a:latin typeface="Arial"/>
              </a:rPr>
              <a:t>Miyagi</a:t>
            </a:r>
          </a:p>
        </p:txBody>
      </p:sp>
      <p:sp>
        <p:nvSpPr>
          <p:cNvPr id="391" name="Google Shape;391;p17"/>
          <p:cNvSpPr/>
          <p:nvPr/>
        </p:nvSpPr>
        <p:spPr>
          <a:xfrm rot="-2144334">
            <a:off x="4912160" y="886797"/>
            <a:ext cx="2013176" cy="838437"/>
          </a:xfrm>
          <a:prstGeom prst="rect">
            <a:avLst/>
          </a:prstGeom>
        </p:spPr>
        <p:txBody>
          <a:bodyPr>
            <a:prstTxWarp prst="textPlain"/>
          </a:bodyPr>
          <a:lstStyle/>
          <a:p>
            <a:pPr lvl="0" algn="ctr"/>
            <a:r>
              <a:rPr b="0" i="0">
                <a:ln>
                  <a:noFill/>
                </a:ln>
                <a:solidFill>
                  <a:schemeClr val="dk1"/>
                </a:solidFill>
                <a:latin typeface="Arial"/>
              </a:rPr>
              <a:t>North America</a:t>
            </a:r>
          </a:p>
        </p:txBody>
      </p:sp>
      <p:cxnSp>
        <p:nvCxnSpPr>
          <p:cNvPr id="392" name="Google Shape;392;p17"/>
          <p:cNvCxnSpPr/>
          <p:nvPr/>
        </p:nvCxnSpPr>
        <p:spPr>
          <a:xfrm rot="10800000">
            <a:off x="6664559" y="336886"/>
            <a:ext cx="29487" cy="713179"/>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sp>
        <p:nvSpPr>
          <p:cNvPr id="393" name="Google Shape;393;p17"/>
          <p:cNvSpPr/>
          <p:nvPr/>
        </p:nvSpPr>
        <p:spPr>
          <a:xfrm rot="-2347505">
            <a:off x="7126341" y="3677177"/>
            <a:ext cx="1178528" cy="284805"/>
          </a:xfrm>
          <a:prstGeom prst="rect">
            <a:avLst/>
          </a:prstGeom>
        </p:spPr>
        <p:txBody>
          <a:bodyPr>
            <a:prstTxWarp prst="textPlain"/>
          </a:bodyPr>
          <a:lstStyle/>
          <a:p>
            <a:pPr lvl="0" algn="ctr"/>
            <a:r>
              <a:rPr b="0" i="0">
                <a:ln>
                  <a:noFill/>
                </a:ln>
                <a:solidFill>
                  <a:srgbClr val="FF8002"/>
                </a:solidFill>
                <a:latin typeface="Arial"/>
              </a:rPr>
              <a:t>Seto Inland </a:t>
            </a:r>
            <a:br>
              <a:rPr b="0" i="0">
                <a:ln>
                  <a:noFill/>
                </a:ln>
                <a:solidFill>
                  <a:srgbClr val="FF8002"/>
                </a:solidFill>
                <a:latin typeface="Arial"/>
              </a:rPr>
            </a:br>
            <a:r>
              <a:rPr b="0" i="0">
                <a:ln>
                  <a:noFill/>
                </a:ln>
                <a:solidFill>
                  <a:srgbClr val="FF8002"/>
                </a:solidFill>
                <a:latin typeface="Arial"/>
              </a:rPr>
              <a:t>Sea</a:t>
            </a:r>
          </a:p>
        </p:txBody>
      </p:sp>
      <p:sp>
        <p:nvSpPr>
          <p:cNvPr id="394" name="Google Shape;394;p17"/>
          <p:cNvSpPr/>
          <p:nvPr/>
        </p:nvSpPr>
        <p:spPr>
          <a:xfrm rot="-4755138">
            <a:off x="4992566" y="1423323"/>
            <a:ext cx="2013176" cy="1936645"/>
          </a:xfrm>
          <a:prstGeom prst="rect">
            <a:avLst/>
          </a:prstGeom>
        </p:spPr>
        <p:txBody>
          <a:bodyPr>
            <a:prstTxWarp prst="textPlain"/>
          </a:bodyPr>
          <a:lstStyle/>
          <a:p>
            <a:pPr lvl="0" algn="ctr"/>
            <a:r>
              <a:rPr b="0" i="0">
                <a:ln>
                  <a:noFill/>
                </a:ln>
                <a:solidFill>
                  <a:schemeClr val="dk1"/>
                </a:solidFill>
                <a:latin typeface="Arial"/>
              </a:rPr>
              <a:t>New </a:t>
            </a:r>
            <a:br>
              <a:rPr b="0" i="0">
                <a:ln>
                  <a:noFill/>
                </a:ln>
                <a:solidFill>
                  <a:schemeClr val="dk1"/>
                </a:solidFill>
                <a:latin typeface="Arial"/>
              </a:rPr>
            </a:br>
            <a:r>
              <a:rPr b="0" i="0">
                <a:ln>
                  <a:noFill/>
                </a:ln>
                <a:solidFill>
                  <a:schemeClr val="dk1"/>
                </a:solidFill>
                <a:latin typeface="Arial"/>
              </a:rPr>
              <a:t>Zealand</a:t>
            </a:r>
          </a:p>
        </p:txBody>
      </p:sp>
      <p:sp>
        <p:nvSpPr>
          <p:cNvPr id="395" name="Google Shape;395;p17"/>
          <p:cNvSpPr/>
          <p:nvPr/>
        </p:nvSpPr>
        <p:spPr>
          <a:xfrm rot="-3277104">
            <a:off x="5271901" y="1241487"/>
            <a:ext cx="1812829" cy="1570438"/>
          </a:xfrm>
          <a:prstGeom prst="rect">
            <a:avLst/>
          </a:prstGeom>
        </p:spPr>
        <p:txBody>
          <a:bodyPr>
            <a:prstTxWarp prst="textPlain"/>
          </a:bodyPr>
          <a:lstStyle/>
          <a:p>
            <a:pPr lvl="0" algn="ctr"/>
            <a:r>
              <a:rPr b="0" i="0">
                <a:ln>
                  <a:noFill/>
                </a:ln>
                <a:solidFill>
                  <a:schemeClr val="dk1"/>
                </a:solidFill>
                <a:latin typeface="Arial"/>
              </a:rPr>
              <a:t>CA, WA</a:t>
            </a:r>
          </a:p>
        </p:txBody>
      </p:sp>
      <p:sp>
        <p:nvSpPr>
          <p:cNvPr id="396" name="Google Shape;396;p17"/>
          <p:cNvSpPr/>
          <p:nvPr/>
        </p:nvSpPr>
        <p:spPr>
          <a:xfrm rot="-1341585">
            <a:off x="5622743" y="1016205"/>
            <a:ext cx="1812829" cy="1570438"/>
          </a:xfrm>
          <a:prstGeom prst="rect">
            <a:avLst/>
          </a:prstGeom>
        </p:spPr>
        <p:txBody>
          <a:bodyPr>
            <a:prstTxWarp prst="textPlain"/>
          </a:bodyPr>
          <a:lstStyle/>
          <a:p>
            <a:pPr lvl="0" algn="ctr"/>
            <a:r>
              <a:rPr b="0" i="0">
                <a:ln>
                  <a:noFill/>
                </a:ln>
                <a:solidFill>
                  <a:schemeClr val="dk1"/>
                </a:solidFill>
                <a:latin typeface="Arial"/>
              </a:rPr>
              <a:t>California</a:t>
            </a:r>
          </a:p>
        </p:txBody>
      </p:sp>
      <p:pic>
        <p:nvPicPr>
          <p:cNvPr id="397" name="Google Shape;397;p17"/>
          <p:cNvPicPr preferRelativeResize="0"/>
          <p:nvPr/>
        </p:nvPicPr>
        <p:blipFill rotWithShape="1">
          <a:blip r:embed="rId4">
            <a:alphaModFix/>
          </a:blip>
          <a:srcRect b="0" l="0" r="0" t="0"/>
          <a:stretch/>
        </p:blipFill>
        <p:spPr>
          <a:xfrm>
            <a:off x="158614" y="1430569"/>
            <a:ext cx="4310049" cy="2963157"/>
          </a:xfrm>
          <a:prstGeom prst="rect">
            <a:avLst/>
          </a:prstGeom>
          <a:noFill/>
          <a:ln cap="flat" cmpd="sng" w="9525">
            <a:solidFill>
              <a:schemeClr val="dk1"/>
            </a:solidFill>
            <a:prstDash val="solid"/>
            <a:round/>
            <a:headEnd len="sm" w="sm" type="none"/>
            <a:tailEnd len="sm" w="sm" type="none"/>
          </a:ln>
        </p:spPr>
      </p:pic>
      <p:pic>
        <p:nvPicPr>
          <p:cNvPr descr="A close-up of a human skull&#10;&#10;Description automatically generated with medium confidence" id="398" name="Google Shape;398;p17"/>
          <p:cNvPicPr preferRelativeResize="0"/>
          <p:nvPr/>
        </p:nvPicPr>
        <p:blipFill rotWithShape="1">
          <a:blip r:embed="rId5">
            <a:alphaModFix/>
          </a:blip>
          <a:srcRect b="1" l="0" r="0" t="1832"/>
          <a:stretch/>
        </p:blipFill>
        <p:spPr>
          <a:xfrm rot="-5400000">
            <a:off x="3578373" y="3550961"/>
            <a:ext cx="586334" cy="846674"/>
          </a:xfrm>
          <a:prstGeom prst="rect">
            <a:avLst/>
          </a:prstGeom>
          <a:noFill/>
          <a:ln>
            <a:noFill/>
          </a:ln>
        </p:spPr>
      </p:pic>
      <p:sp>
        <p:nvSpPr>
          <p:cNvPr id="399" name="Google Shape;399;p17"/>
          <p:cNvSpPr txBox="1"/>
          <p:nvPr/>
        </p:nvSpPr>
        <p:spPr>
          <a:xfrm>
            <a:off x="3219348" y="3473795"/>
            <a:ext cx="465192"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highlight>
                  <a:srgbClr val="A6FEFE"/>
                </a:highlight>
                <a:latin typeface="Arial"/>
                <a:ea typeface="Arial"/>
                <a:cs typeface="Arial"/>
                <a:sym typeface="Arial"/>
              </a:rPr>
              <a:t>Tokyo</a:t>
            </a:r>
            <a:endParaRPr/>
          </a:p>
        </p:txBody>
      </p:sp>
      <p:sp>
        <p:nvSpPr>
          <p:cNvPr id="400" name="Google Shape;400;p17"/>
          <p:cNvSpPr txBox="1"/>
          <p:nvPr/>
        </p:nvSpPr>
        <p:spPr>
          <a:xfrm>
            <a:off x="208096" y="221174"/>
            <a:ext cx="633481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1" lang="en-US" sz="2800" u="none" cap="none" strike="noStrike">
                <a:solidFill>
                  <a:srgbClr val="000000"/>
                </a:solidFill>
                <a:latin typeface="Arial"/>
                <a:ea typeface="Arial"/>
                <a:cs typeface="Arial"/>
                <a:sym typeface="Arial"/>
              </a:rPr>
              <a:t>Seto Inland Sea 🡺 New Zealand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5" name="Shape 405"/>
        <p:cNvGrpSpPr/>
        <p:nvPr/>
      </p:nvGrpSpPr>
      <p:grpSpPr>
        <a:xfrm>
          <a:off x="0" y="0"/>
          <a:ext cx="0" cy="0"/>
          <a:chOff x="0" y="0"/>
          <a:chExt cx="0" cy="0"/>
        </a:xfrm>
      </p:grpSpPr>
      <p:sp>
        <p:nvSpPr>
          <p:cNvPr id="406" name="Google Shape;406;p18"/>
          <p:cNvSpPr txBox="1"/>
          <p:nvPr>
            <p:ph type="title"/>
          </p:nvPr>
        </p:nvSpPr>
        <p:spPr>
          <a:xfrm>
            <a:off x="130170" y="218820"/>
            <a:ext cx="4850296" cy="8572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Arial"/>
              <a:buNone/>
            </a:pPr>
            <a:r>
              <a:rPr i="1" lang="en-US" sz="2800">
                <a:latin typeface="Arial"/>
                <a:ea typeface="Arial"/>
                <a:cs typeface="Arial"/>
                <a:sym typeface="Arial"/>
              </a:rPr>
              <a:t>Miyagi 🡺 Europe</a:t>
            </a:r>
            <a:endParaRPr i="1" sz="2800">
              <a:latin typeface="Arial"/>
              <a:ea typeface="Arial"/>
              <a:cs typeface="Arial"/>
              <a:sym typeface="Arial"/>
            </a:endParaRPr>
          </a:p>
        </p:txBody>
      </p:sp>
      <p:sp>
        <p:nvSpPr>
          <p:cNvPr id="407" name="Google Shape;407;p18"/>
          <p:cNvSpPr/>
          <p:nvPr/>
        </p:nvSpPr>
        <p:spPr>
          <a:xfrm>
            <a:off x="5370679" y="458764"/>
            <a:ext cx="336795" cy="3612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08" name="Google Shape;408;p18"/>
          <p:cNvPicPr preferRelativeResize="0"/>
          <p:nvPr/>
        </p:nvPicPr>
        <p:blipFill rotWithShape="1">
          <a:blip r:embed="rId3">
            <a:alphaModFix/>
          </a:blip>
          <a:srcRect b="10001" l="5616" r="9953" t="1869"/>
          <a:stretch/>
        </p:blipFill>
        <p:spPr>
          <a:xfrm>
            <a:off x="5284288" y="1050065"/>
            <a:ext cx="2969311" cy="2964408"/>
          </a:xfrm>
          <a:prstGeom prst="ellipse">
            <a:avLst/>
          </a:prstGeom>
          <a:noFill/>
          <a:ln>
            <a:noFill/>
          </a:ln>
        </p:spPr>
      </p:pic>
      <p:cxnSp>
        <p:nvCxnSpPr>
          <p:cNvPr id="409" name="Google Shape;409;p18"/>
          <p:cNvCxnSpPr/>
          <p:nvPr/>
        </p:nvCxnSpPr>
        <p:spPr>
          <a:xfrm flipH="1" rot="10800000">
            <a:off x="4571983" y="2606177"/>
            <a:ext cx="910862" cy="87177"/>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sp>
        <p:nvSpPr>
          <p:cNvPr id="410" name="Google Shape;410;p18"/>
          <p:cNvSpPr/>
          <p:nvPr/>
        </p:nvSpPr>
        <p:spPr>
          <a:xfrm>
            <a:off x="4572000" y="350317"/>
            <a:ext cx="4363904" cy="4363904"/>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11" name="Google Shape;411;p18"/>
          <p:cNvCxnSpPr/>
          <p:nvPr/>
        </p:nvCxnSpPr>
        <p:spPr>
          <a:xfrm flipH="1" rot="10800000">
            <a:off x="5792811" y="3757645"/>
            <a:ext cx="387163" cy="735111"/>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412" name="Google Shape;412;p18"/>
          <p:cNvCxnSpPr/>
          <p:nvPr/>
        </p:nvCxnSpPr>
        <p:spPr>
          <a:xfrm rot="10800000">
            <a:off x="6862278" y="3819580"/>
            <a:ext cx="69407" cy="894641"/>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413" name="Google Shape;413;p18"/>
          <p:cNvCxnSpPr/>
          <p:nvPr/>
        </p:nvCxnSpPr>
        <p:spPr>
          <a:xfrm>
            <a:off x="4753566" y="1680138"/>
            <a:ext cx="829366" cy="316420"/>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414" name="Google Shape;414;p18"/>
          <p:cNvCxnSpPr/>
          <p:nvPr/>
        </p:nvCxnSpPr>
        <p:spPr>
          <a:xfrm flipH="1" rot="10800000">
            <a:off x="6896981" y="368396"/>
            <a:ext cx="72120" cy="681669"/>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415" name="Google Shape;415;p18"/>
          <p:cNvCxnSpPr/>
          <p:nvPr/>
        </p:nvCxnSpPr>
        <p:spPr>
          <a:xfrm rot="10800000">
            <a:off x="6964528" y="3763473"/>
            <a:ext cx="138755" cy="908476"/>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416" name="Google Shape;416;p18"/>
          <p:cNvCxnSpPr/>
          <p:nvPr/>
        </p:nvCxnSpPr>
        <p:spPr>
          <a:xfrm rot="10800000">
            <a:off x="7039527" y="3803788"/>
            <a:ext cx="212989" cy="845458"/>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417" name="Google Shape;417;p18"/>
          <p:cNvCxnSpPr/>
          <p:nvPr/>
        </p:nvCxnSpPr>
        <p:spPr>
          <a:xfrm rot="10800000">
            <a:off x="7864486" y="3174155"/>
            <a:ext cx="755472" cy="502165"/>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sp>
        <p:nvSpPr>
          <p:cNvPr id="418" name="Google Shape;418;p18"/>
          <p:cNvSpPr/>
          <p:nvPr/>
        </p:nvSpPr>
        <p:spPr>
          <a:xfrm rot="3892293">
            <a:off x="6649727" y="1327389"/>
            <a:ext cx="2013176" cy="1581791"/>
          </a:xfrm>
          <a:prstGeom prst="rect">
            <a:avLst/>
          </a:prstGeom>
        </p:spPr>
        <p:txBody>
          <a:bodyPr>
            <a:prstTxWarp prst="textPlain"/>
          </a:bodyPr>
          <a:lstStyle/>
          <a:p>
            <a:pPr lvl="0" algn="ctr"/>
            <a:r>
              <a:rPr b="0" i="0">
                <a:ln>
                  <a:noFill/>
                </a:ln>
                <a:solidFill>
                  <a:srgbClr val="0080FF"/>
                </a:solidFill>
                <a:latin typeface="Arial"/>
              </a:rPr>
              <a:t>Miyagi</a:t>
            </a:r>
          </a:p>
        </p:txBody>
      </p:sp>
      <p:sp>
        <p:nvSpPr>
          <p:cNvPr id="419" name="Google Shape;419;p18"/>
          <p:cNvSpPr/>
          <p:nvPr/>
        </p:nvSpPr>
        <p:spPr>
          <a:xfrm rot="-2144334">
            <a:off x="4912160" y="886797"/>
            <a:ext cx="2013176" cy="838437"/>
          </a:xfrm>
          <a:prstGeom prst="rect">
            <a:avLst/>
          </a:prstGeom>
        </p:spPr>
        <p:txBody>
          <a:bodyPr>
            <a:prstTxWarp prst="textPlain"/>
          </a:bodyPr>
          <a:lstStyle/>
          <a:p>
            <a:pPr lvl="0" algn="ctr"/>
            <a:r>
              <a:rPr b="0" i="0">
                <a:ln>
                  <a:noFill/>
                </a:ln>
                <a:solidFill>
                  <a:schemeClr val="dk1"/>
                </a:solidFill>
                <a:latin typeface="Arial"/>
              </a:rPr>
              <a:t>North America</a:t>
            </a:r>
          </a:p>
        </p:txBody>
      </p:sp>
      <p:cxnSp>
        <p:nvCxnSpPr>
          <p:cNvPr id="420" name="Google Shape;420;p18"/>
          <p:cNvCxnSpPr/>
          <p:nvPr/>
        </p:nvCxnSpPr>
        <p:spPr>
          <a:xfrm rot="10800000">
            <a:off x="6664559" y="336886"/>
            <a:ext cx="29487" cy="713179"/>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sp>
        <p:nvSpPr>
          <p:cNvPr id="421" name="Google Shape;421;p18"/>
          <p:cNvSpPr/>
          <p:nvPr/>
        </p:nvSpPr>
        <p:spPr>
          <a:xfrm rot="3162218">
            <a:off x="4726781" y="3264244"/>
            <a:ext cx="1178528" cy="461665"/>
          </a:xfrm>
          <a:prstGeom prst="rect">
            <a:avLst/>
          </a:prstGeom>
        </p:spPr>
        <p:txBody>
          <a:bodyPr>
            <a:prstTxWarp prst="textPlain"/>
          </a:bodyPr>
          <a:lstStyle/>
          <a:p>
            <a:pPr lvl="0" algn="ctr"/>
            <a:r>
              <a:rPr b="0" i="0">
                <a:ln>
                  <a:noFill/>
                </a:ln>
                <a:solidFill>
                  <a:schemeClr val="dk1"/>
                </a:solidFill>
                <a:latin typeface="Arial"/>
              </a:rPr>
              <a:t>Europe</a:t>
            </a:r>
          </a:p>
        </p:txBody>
      </p:sp>
      <p:sp>
        <p:nvSpPr>
          <p:cNvPr id="422" name="Google Shape;422;p18"/>
          <p:cNvSpPr/>
          <p:nvPr/>
        </p:nvSpPr>
        <p:spPr>
          <a:xfrm rot="-2347505">
            <a:off x="7126341" y="3677177"/>
            <a:ext cx="1178528" cy="284805"/>
          </a:xfrm>
          <a:prstGeom prst="rect">
            <a:avLst/>
          </a:prstGeom>
        </p:spPr>
        <p:txBody>
          <a:bodyPr>
            <a:prstTxWarp prst="textPlain"/>
          </a:bodyPr>
          <a:lstStyle/>
          <a:p>
            <a:pPr lvl="0" algn="ctr"/>
            <a:r>
              <a:rPr b="0" i="0">
                <a:ln>
                  <a:noFill/>
                </a:ln>
                <a:solidFill>
                  <a:srgbClr val="FF8002"/>
                </a:solidFill>
                <a:latin typeface="Arial"/>
              </a:rPr>
              <a:t>Seto Inland </a:t>
            </a:r>
            <a:br>
              <a:rPr b="0" i="0">
                <a:ln>
                  <a:noFill/>
                </a:ln>
                <a:solidFill>
                  <a:srgbClr val="FF8002"/>
                </a:solidFill>
                <a:latin typeface="Arial"/>
              </a:rPr>
            </a:br>
            <a:r>
              <a:rPr b="0" i="0">
                <a:ln>
                  <a:noFill/>
                </a:ln>
                <a:solidFill>
                  <a:srgbClr val="FF8002"/>
                </a:solidFill>
                <a:latin typeface="Arial"/>
              </a:rPr>
              <a:t>Sea</a:t>
            </a:r>
          </a:p>
        </p:txBody>
      </p:sp>
      <p:sp>
        <p:nvSpPr>
          <p:cNvPr id="423" name="Google Shape;423;p18"/>
          <p:cNvSpPr/>
          <p:nvPr/>
        </p:nvSpPr>
        <p:spPr>
          <a:xfrm rot="2565790">
            <a:off x="5255887" y="3320080"/>
            <a:ext cx="1178528" cy="461665"/>
          </a:xfrm>
          <a:prstGeom prst="rect">
            <a:avLst/>
          </a:prstGeom>
        </p:spPr>
        <p:txBody>
          <a:bodyPr>
            <a:prstTxWarp prst="textPlain"/>
          </a:bodyPr>
          <a:lstStyle/>
          <a:p>
            <a:pPr lvl="0" algn="ctr"/>
            <a:r>
              <a:rPr b="0" i="0">
                <a:ln>
                  <a:noFill/>
                </a:ln>
                <a:solidFill>
                  <a:schemeClr val="dk1"/>
                </a:solidFill>
                <a:latin typeface="Arial"/>
              </a:rPr>
              <a:t>UK, De, G, Sw</a:t>
            </a:r>
          </a:p>
        </p:txBody>
      </p:sp>
      <p:sp>
        <p:nvSpPr>
          <p:cNvPr id="424" name="Google Shape;424;p18"/>
          <p:cNvSpPr/>
          <p:nvPr/>
        </p:nvSpPr>
        <p:spPr>
          <a:xfrm rot="4255686">
            <a:off x="4893582" y="2736611"/>
            <a:ext cx="1178528" cy="461665"/>
          </a:xfrm>
          <a:prstGeom prst="rect">
            <a:avLst/>
          </a:prstGeom>
        </p:spPr>
        <p:txBody>
          <a:bodyPr>
            <a:prstTxWarp prst="textPlain"/>
          </a:bodyPr>
          <a:lstStyle/>
          <a:p>
            <a:pPr lvl="0" algn="ctr"/>
            <a:r>
              <a:rPr b="0" i="0">
                <a:ln>
                  <a:noFill/>
                </a:ln>
                <a:solidFill>
                  <a:schemeClr val="dk1"/>
                </a:solidFill>
                <a:latin typeface="Arial"/>
              </a:rPr>
              <a:t>Sp, Fr</a:t>
            </a:r>
          </a:p>
        </p:txBody>
      </p:sp>
      <p:sp>
        <p:nvSpPr>
          <p:cNvPr id="425" name="Google Shape;425;p18"/>
          <p:cNvSpPr/>
          <p:nvPr/>
        </p:nvSpPr>
        <p:spPr>
          <a:xfrm rot="-4755138">
            <a:off x="4992566" y="1423323"/>
            <a:ext cx="2013176" cy="1936645"/>
          </a:xfrm>
          <a:prstGeom prst="rect">
            <a:avLst/>
          </a:prstGeom>
        </p:spPr>
        <p:txBody>
          <a:bodyPr>
            <a:prstTxWarp prst="textPlain"/>
          </a:bodyPr>
          <a:lstStyle/>
          <a:p>
            <a:pPr lvl="0" algn="ctr"/>
            <a:r>
              <a:rPr b="0" i="0">
                <a:ln>
                  <a:noFill/>
                </a:ln>
                <a:solidFill>
                  <a:schemeClr val="dk1"/>
                </a:solidFill>
                <a:latin typeface="Arial"/>
              </a:rPr>
              <a:t>New </a:t>
            </a:r>
            <a:br>
              <a:rPr b="0" i="0">
                <a:ln>
                  <a:noFill/>
                </a:ln>
                <a:solidFill>
                  <a:schemeClr val="dk1"/>
                </a:solidFill>
                <a:latin typeface="Arial"/>
              </a:rPr>
            </a:br>
            <a:r>
              <a:rPr b="0" i="0">
                <a:ln>
                  <a:noFill/>
                </a:ln>
                <a:solidFill>
                  <a:schemeClr val="dk1"/>
                </a:solidFill>
                <a:latin typeface="Arial"/>
              </a:rPr>
              <a:t>Zealand</a:t>
            </a:r>
          </a:p>
        </p:txBody>
      </p:sp>
      <p:sp>
        <p:nvSpPr>
          <p:cNvPr id="426" name="Google Shape;426;p18"/>
          <p:cNvSpPr/>
          <p:nvPr/>
        </p:nvSpPr>
        <p:spPr>
          <a:xfrm rot="-3277104">
            <a:off x="5271901" y="1241487"/>
            <a:ext cx="1812829" cy="1570438"/>
          </a:xfrm>
          <a:prstGeom prst="rect">
            <a:avLst/>
          </a:prstGeom>
        </p:spPr>
        <p:txBody>
          <a:bodyPr>
            <a:prstTxWarp prst="textPlain"/>
          </a:bodyPr>
          <a:lstStyle/>
          <a:p>
            <a:pPr lvl="0" algn="ctr"/>
            <a:r>
              <a:rPr b="0" i="0">
                <a:ln>
                  <a:noFill/>
                </a:ln>
                <a:solidFill>
                  <a:schemeClr val="dk1"/>
                </a:solidFill>
                <a:latin typeface="Arial"/>
              </a:rPr>
              <a:t>CA, WA</a:t>
            </a:r>
          </a:p>
        </p:txBody>
      </p:sp>
      <p:sp>
        <p:nvSpPr>
          <p:cNvPr id="427" name="Google Shape;427;p18"/>
          <p:cNvSpPr/>
          <p:nvPr/>
        </p:nvSpPr>
        <p:spPr>
          <a:xfrm rot="-1341585">
            <a:off x="5622743" y="1016205"/>
            <a:ext cx="1812829" cy="1570438"/>
          </a:xfrm>
          <a:prstGeom prst="rect">
            <a:avLst/>
          </a:prstGeom>
        </p:spPr>
        <p:txBody>
          <a:bodyPr>
            <a:prstTxWarp prst="textPlain"/>
          </a:bodyPr>
          <a:lstStyle/>
          <a:p>
            <a:pPr lvl="0" algn="ctr"/>
            <a:r>
              <a:rPr b="0" i="0">
                <a:ln>
                  <a:noFill/>
                </a:ln>
                <a:solidFill>
                  <a:schemeClr val="dk1"/>
                </a:solidFill>
                <a:latin typeface="Arial"/>
              </a:rPr>
              <a:t>California</a:t>
            </a:r>
          </a:p>
        </p:txBody>
      </p:sp>
      <p:pic>
        <p:nvPicPr>
          <p:cNvPr id="428" name="Google Shape;428;p18"/>
          <p:cNvPicPr preferRelativeResize="0"/>
          <p:nvPr/>
        </p:nvPicPr>
        <p:blipFill rotWithShape="1">
          <a:blip r:embed="rId4">
            <a:alphaModFix/>
          </a:blip>
          <a:srcRect b="0" l="0" r="0" t="0"/>
          <a:stretch/>
        </p:blipFill>
        <p:spPr>
          <a:xfrm>
            <a:off x="158614" y="1430569"/>
            <a:ext cx="4310049" cy="2963157"/>
          </a:xfrm>
          <a:prstGeom prst="rect">
            <a:avLst/>
          </a:prstGeom>
          <a:noFill/>
          <a:ln cap="flat" cmpd="sng" w="9525">
            <a:solidFill>
              <a:schemeClr val="dk1"/>
            </a:solidFill>
            <a:prstDash val="solid"/>
            <a:round/>
            <a:headEnd len="sm" w="sm" type="none"/>
            <a:tailEnd len="sm" w="sm" type="none"/>
          </a:ln>
        </p:spPr>
      </p:pic>
      <p:pic>
        <p:nvPicPr>
          <p:cNvPr descr="A close-up of a human skull&#10;&#10;Description automatically generated with medium confidence" id="429" name="Google Shape;429;p18"/>
          <p:cNvPicPr preferRelativeResize="0"/>
          <p:nvPr/>
        </p:nvPicPr>
        <p:blipFill rotWithShape="1">
          <a:blip r:embed="rId5">
            <a:alphaModFix/>
          </a:blip>
          <a:srcRect b="1" l="0" r="0" t="1832"/>
          <a:stretch/>
        </p:blipFill>
        <p:spPr>
          <a:xfrm rot="-5400000">
            <a:off x="3578373" y="3550961"/>
            <a:ext cx="586334" cy="846674"/>
          </a:xfrm>
          <a:prstGeom prst="rect">
            <a:avLst/>
          </a:prstGeom>
          <a:noFill/>
          <a:ln>
            <a:noFill/>
          </a:ln>
        </p:spPr>
      </p:pic>
      <p:sp>
        <p:nvSpPr>
          <p:cNvPr id="430" name="Google Shape;430;p18"/>
          <p:cNvSpPr txBox="1"/>
          <p:nvPr/>
        </p:nvSpPr>
        <p:spPr>
          <a:xfrm>
            <a:off x="3219348" y="3473795"/>
            <a:ext cx="465192"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highlight>
                  <a:srgbClr val="A6FEFE"/>
                </a:highlight>
                <a:latin typeface="Arial"/>
                <a:ea typeface="Arial"/>
                <a:cs typeface="Arial"/>
                <a:sym typeface="Arial"/>
              </a:rPr>
              <a:t>Tokyo</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5" name="Shape 435"/>
        <p:cNvGrpSpPr/>
        <p:nvPr/>
      </p:nvGrpSpPr>
      <p:grpSpPr>
        <a:xfrm>
          <a:off x="0" y="0"/>
          <a:ext cx="0" cy="0"/>
          <a:chOff x="0" y="0"/>
          <a:chExt cx="0" cy="0"/>
        </a:xfrm>
      </p:grpSpPr>
      <p:sp>
        <p:nvSpPr>
          <p:cNvPr id="436" name="Google Shape;436;p19"/>
          <p:cNvSpPr/>
          <p:nvPr/>
        </p:nvSpPr>
        <p:spPr>
          <a:xfrm>
            <a:off x="0" y="0"/>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7" name="Google Shape;437;p19"/>
          <p:cNvSpPr/>
          <p:nvPr/>
        </p:nvSpPr>
        <p:spPr>
          <a:xfrm>
            <a:off x="5370679" y="458764"/>
            <a:ext cx="336795" cy="3612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8" name="Google Shape;438;p19"/>
          <p:cNvSpPr txBox="1"/>
          <p:nvPr>
            <p:ph type="title"/>
          </p:nvPr>
        </p:nvSpPr>
        <p:spPr>
          <a:xfrm>
            <a:off x="130170" y="218820"/>
            <a:ext cx="5458116" cy="8572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Arial"/>
              <a:buNone/>
            </a:pPr>
            <a:r>
              <a:rPr i="1" lang="en-US" sz="2800">
                <a:latin typeface="Arial"/>
                <a:ea typeface="Arial"/>
                <a:cs typeface="Arial"/>
                <a:sym typeface="Arial"/>
              </a:rPr>
              <a:t>Miyagi 🡺 Chile and Argentina</a:t>
            </a:r>
            <a:endParaRPr i="1" sz="2800">
              <a:latin typeface="Arial"/>
              <a:ea typeface="Arial"/>
              <a:cs typeface="Arial"/>
              <a:sym typeface="Arial"/>
            </a:endParaRPr>
          </a:p>
        </p:txBody>
      </p:sp>
      <p:pic>
        <p:nvPicPr>
          <p:cNvPr id="439" name="Google Shape;439;p19"/>
          <p:cNvPicPr preferRelativeResize="0"/>
          <p:nvPr/>
        </p:nvPicPr>
        <p:blipFill rotWithShape="1">
          <a:blip r:embed="rId3">
            <a:alphaModFix/>
          </a:blip>
          <a:srcRect b="10001" l="5616" r="9953" t="1869"/>
          <a:stretch/>
        </p:blipFill>
        <p:spPr>
          <a:xfrm>
            <a:off x="5284288" y="1050065"/>
            <a:ext cx="2969311" cy="2964408"/>
          </a:xfrm>
          <a:prstGeom prst="ellipse">
            <a:avLst/>
          </a:prstGeom>
          <a:noFill/>
          <a:ln>
            <a:noFill/>
          </a:ln>
        </p:spPr>
      </p:pic>
      <p:sp>
        <p:nvSpPr>
          <p:cNvPr id="440" name="Google Shape;440;p19"/>
          <p:cNvSpPr txBox="1"/>
          <p:nvPr/>
        </p:nvSpPr>
        <p:spPr>
          <a:xfrm rot="1102466">
            <a:off x="6043988" y="3868180"/>
            <a:ext cx="348172"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Ch</a:t>
            </a:r>
            <a:endParaRPr/>
          </a:p>
        </p:txBody>
      </p:sp>
      <p:sp>
        <p:nvSpPr>
          <p:cNvPr id="441" name="Google Shape;441;p19"/>
          <p:cNvSpPr txBox="1"/>
          <p:nvPr/>
        </p:nvSpPr>
        <p:spPr>
          <a:xfrm>
            <a:off x="6446182" y="3953170"/>
            <a:ext cx="383438"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Arg</a:t>
            </a:r>
            <a:endParaRPr/>
          </a:p>
        </p:txBody>
      </p:sp>
      <p:cxnSp>
        <p:nvCxnSpPr>
          <p:cNvPr id="442" name="Google Shape;442;p19"/>
          <p:cNvCxnSpPr/>
          <p:nvPr/>
        </p:nvCxnSpPr>
        <p:spPr>
          <a:xfrm flipH="1" rot="10800000">
            <a:off x="4571983" y="2606177"/>
            <a:ext cx="910862" cy="87177"/>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sp>
        <p:nvSpPr>
          <p:cNvPr id="443" name="Google Shape;443;p19"/>
          <p:cNvSpPr/>
          <p:nvPr/>
        </p:nvSpPr>
        <p:spPr>
          <a:xfrm>
            <a:off x="4572000" y="350317"/>
            <a:ext cx="4363904" cy="4363904"/>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44" name="Google Shape;444;p19"/>
          <p:cNvCxnSpPr/>
          <p:nvPr/>
        </p:nvCxnSpPr>
        <p:spPr>
          <a:xfrm flipH="1" rot="10800000">
            <a:off x="5792811" y="3757645"/>
            <a:ext cx="387163" cy="735111"/>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445" name="Google Shape;445;p19"/>
          <p:cNvCxnSpPr/>
          <p:nvPr/>
        </p:nvCxnSpPr>
        <p:spPr>
          <a:xfrm rot="10800000">
            <a:off x="6862278" y="3819580"/>
            <a:ext cx="69407" cy="894641"/>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446" name="Google Shape;446;p19"/>
          <p:cNvCxnSpPr/>
          <p:nvPr/>
        </p:nvCxnSpPr>
        <p:spPr>
          <a:xfrm>
            <a:off x="4753566" y="1680138"/>
            <a:ext cx="829366" cy="316420"/>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447" name="Google Shape;447;p19"/>
          <p:cNvCxnSpPr/>
          <p:nvPr/>
        </p:nvCxnSpPr>
        <p:spPr>
          <a:xfrm flipH="1" rot="10800000">
            <a:off x="6896981" y="368396"/>
            <a:ext cx="72120" cy="681669"/>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448" name="Google Shape;448;p19"/>
          <p:cNvCxnSpPr/>
          <p:nvPr/>
        </p:nvCxnSpPr>
        <p:spPr>
          <a:xfrm rot="10800000">
            <a:off x="6964528" y="3763473"/>
            <a:ext cx="138755" cy="908476"/>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449" name="Google Shape;449;p19"/>
          <p:cNvCxnSpPr/>
          <p:nvPr/>
        </p:nvCxnSpPr>
        <p:spPr>
          <a:xfrm rot="10800000">
            <a:off x="7039527" y="3803788"/>
            <a:ext cx="212989" cy="845458"/>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cxnSp>
        <p:nvCxnSpPr>
          <p:cNvPr id="450" name="Google Shape;450;p19"/>
          <p:cNvCxnSpPr/>
          <p:nvPr/>
        </p:nvCxnSpPr>
        <p:spPr>
          <a:xfrm rot="10800000">
            <a:off x="7864486" y="3174155"/>
            <a:ext cx="755472" cy="502165"/>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sp>
        <p:nvSpPr>
          <p:cNvPr id="451" name="Google Shape;451;p19"/>
          <p:cNvSpPr/>
          <p:nvPr/>
        </p:nvSpPr>
        <p:spPr>
          <a:xfrm rot="3892293">
            <a:off x="6649727" y="1327389"/>
            <a:ext cx="2013176" cy="1581791"/>
          </a:xfrm>
          <a:prstGeom prst="rect">
            <a:avLst/>
          </a:prstGeom>
        </p:spPr>
        <p:txBody>
          <a:bodyPr>
            <a:prstTxWarp prst="textPlain"/>
          </a:bodyPr>
          <a:lstStyle/>
          <a:p>
            <a:pPr lvl="0" algn="ctr"/>
            <a:r>
              <a:rPr b="0" i="0">
                <a:ln>
                  <a:noFill/>
                </a:ln>
                <a:solidFill>
                  <a:srgbClr val="0080FF"/>
                </a:solidFill>
                <a:latin typeface="Arial"/>
              </a:rPr>
              <a:t>Miyagi</a:t>
            </a:r>
          </a:p>
        </p:txBody>
      </p:sp>
      <p:sp>
        <p:nvSpPr>
          <p:cNvPr id="452" name="Google Shape;452;p19"/>
          <p:cNvSpPr/>
          <p:nvPr/>
        </p:nvSpPr>
        <p:spPr>
          <a:xfrm rot="-2144334">
            <a:off x="4912160" y="886797"/>
            <a:ext cx="2013176" cy="838437"/>
          </a:xfrm>
          <a:prstGeom prst="rect">
            <a:avLst/>
          </a:prstGeom>
        </p:spPr>
        <p:txBody>
          <a:bodyPr>
            <a:prstTxWarp prst="textPlain"/>
          </a:bodyPr>
          <a:lstStyle/>
          <a:p>
            <a:pPr lvl="0" algn="ctr"/>
            <a:r>
              <a:rPr b="0" i="0">
                <a:ln>
                  <a:noFill/>
                </a:ln>
                <a:solidFill>
                  <a:schemeClr val="dk1"/>
                </a:solidFill>
                <a:latin typeface="Arial"/>
              </a:rPr>
              <a:t>North America</a:t>
            </a:r>
          </a:p>
        </p:txBody>
      </p:sp>
      <p:cxnSp>
        <p:nvCxnSpPr>
          <p:cNvPr id="453" name="Google Shape;453;p19"/>
          <p:cNvCxnSpPr/>
          <p:nvPr/>
        </p:nvCxnSpPr>
        <p:spPr>
          <a:xfrm rot="10800000">
            <a:off x="6664559" y="336886"/>
            <a:ext cx="29487" cy="713179"/>
          </a:xfrm>
          <a:prstGeom prst="straightConnector1">
            <a:avLst/>
          </a:prstGeom>
          <a:noFill/>
          <a:ln cap="flat" cmpd="sng" w="12700">
            <a:solidFill>
              <a:schemeClr val="dk1"/>
            </a:solidFill>
            <a:prstDash val="solid"/>
            <a:miter lim="800000"/>
            <a:headEnd len="sm" w="sm" type="none"/>
            <a:tailEnd len="sm" w="sm" type="none"/>
          </a:ln>
          <a:effectLst>
            <a:outerShdw blurRad="50800" sx="1000" rotWithShape="0" algn="ctr" dir="5400000" dist="50800" sy="1000">
              <a:srgbClr val="000000">
                <a:alpha val="42745"/>
              </a:srgbClr>
            </a:outerShdw>
          </a:effectLst>
        </p:spPr>
      </p:cxnSp>
      <p:sp>
        <p:nvSpPr>
          <p:cNvPr id="454" name="Google Shape;454;p19"/>
          <p:cNvSpPr/>
          <p:nvPr/>
        </p:nvSpPr>
        <p:spPr>
          <a:xfrm rot="3162218">
            <a:off x="4726781" y="3264244"/>
            <a:ext cx="1178528" cy="461665"/>
          </a:xfrm>
          <a:prstGeom prst="rect">
            <a:avLst/>
          </a:prstGeom>
        </p:spPr>
        <p:txBody>
          <a:bodyPr>
            <a:prstTxWarp prst="textPlain"/>
          </a:bodyPr>
          <a:lstStyle/>
          <a:p>
            <a:pPr lvl="0" algn="ctr"/>
            <a:r>
              <a:rPr b="0" i="0">
                <a:ln>
                  <a:noFill/>
                </a:ln>
                <a:solidFill>
                  <a:schemeClr val="dk1"/>
                </a:solidFill>
                <a:latin typeface="Arial"/>
              </a:rPr>
              <a:t>Europe</a:t>
            </a:r>
          </a:p>
        </p:txBody>
      </p:sp>
      <p:sp>
        <p:nvSpPr>
          <p:cNvPr id="455" name="Google Shape;455;p19"/>
          <p:cNvSpPr/>
          <p:nvPr/>
        </p:nvSpPr>
        <p:spPr>
          <a:xfrm rot="646045">
            <a:off x="5904379" y="3826037"/>
            <a:ext cx="1178528" cy="461665"/>
          </a:xfrm>
          <a:prstGeom prst="rect">
            <a:avLst/>
          </a:prstGeom>
        </p:spPr>
        <p:txBody>
          <a:bodyPr>
            <a:prstTxWarp prst="textPlain"/>
          </a:bodyPr>
          <a:lstStyle/>
          <a:p>
            <a:pPr lvl="0" algn="ctr"/>
            <a:r>
              <a:rPr b="0" i="0">
                <a:ln>
                  <a:noFill/>
                </a:ln>
                <a:solidFill>
                  <a:schemeClr val="dk1"/>
                </a:solidFill>
                <a:latin typeface="Arial"/>
              </a:rPr>
              <a:t>South</a:t>
            </a:r>
            <a:br>
              <a:rPr b="0" i="0">
                <a:ln>
                  <a:noFill/>
                </a:ln>
                <a:solidFill>
                  <a:schemeClr val="dk1"/>
                </a:solidFill>
                <a:latin typeface="Arial"/>
              </a:rPr>
            </a:br>
            <a:r>
              <a:rPr b="0" i="0">
                <a:ln>
                  <a:noFill/>
                </a:ln>
                <a:solidFill>
                  <a:schemeClr val="dk1"/>
                </a:solidFill>
                <a:latin typeface="Arial"/>
              </a:rPr>
              <a:t>America</a:t>
            </a:r>
          </a:p>
        </p:txBody>
      </p:sp>
      <p:sp>
        <p:nvSpPr>
          <p:cNvPr id="456" name="Google Shape;456;p19"/>
          <p:cNvSpPr/>
          <p:nvPr/>
        </p:nvSpPr>
        <p:spPr>
          <a:xfrm rot="-2347505">
            <a:off x="7126341" y="3677177"/>
            <a:ext cx="1178528" cy="284805"/>
          </a:xfrm>
          <a:prstGeom prst="rect">
            <a:avLst/>
          </a:prstGeom>
        </p:spPr>
        <p:txBody>
          <a:bodyPr>
            <a:prstTxWarp prst="textPlain"/>
          </a:bodyPr>
          <a:lstStyle/>
          <a:p>
            <a:pPr lvl="0" algn="ctr"/>
            <a:r>
              <a:rPr b="0" i="0">
                <a:ln>
                  <a:noFill/>
                </a:ln>
                <a:solidFill>
                  <a:srgbClr val="FF8002"/>
                </a:solidFill>
                <a:latin typeface="Arial"/>
              </a:rPr>
              <a:t>Seto Inland </a:t>
            </a:r>
            <a:br>
              <a:rPr b="0" i="0">
                <a:ln>
                  <a:noFill/>
                </a:ln>
                <a:solidFill>
                  <a:srgbClr val="FF8002"/>
                </a:solidFill>
                <a:latin typeface="Arial"/>
              </a:rPr>
            </a:br>
            <a:r>
              <a:rPr b="0" i="0">
                <a:ln>
                  <a:noFill/>
                </a:ln>
                <a:solidFill>
                  <a:srgbClr val="FF8002"/>
                </a:solidFill>
                <a:latin typeface="Arial"/>
              </a:rPr>
              <a:t>Sea</a:t>
            </a:r>
          </a:p>
        </p:txBody>
      </p:sp>
      <p:sp>
        <p:nvSpPr>
          <p:cNvPr id="457" name="Google Shape;457;p19"/>
          <p:cNvSpPr/>
          <p:nvPr/>
        </p:nvSpPr>
        <p:spPr>
          <a:xfrm rot="2565790">
            <a:off x="5255887" y="3320080"/>
            <a:ext cx="1178528" cy="461665"/>
          </a:xfrm>
          <a:prstGeom prst="rect">
            <a:avLst/>
          </a:prstGeom>
        </p:spPr>
        <p:txBody>
          <a:bodyPr>
            <a:prstTxWarp prst="textPlain"/>
          </a:bodyPr>
          <a:lstStyle/>
          <a:p>
            <a:pPr lvl="0" algn="ctr"/>
            <a:r>
              <a:rPr b="0" i="0">
                <a:ln>
                  <a:noFill/>
                </a:ln>
                <a:solidFill>
                  <a:schemeClr val="dk1"/>
                </a:solidFill>
                <a:latin typeface="Arial"/>
              </a:rPr>
              <a:t>UK, De, G, Sw</a:t>
            </a:r>
          </a:p>
        </p:txBody>
      </p:sp>
      <p:sp>
        <p:nvSpPr>
          <p:cNvPr id="458" name="Google Shape;458;p19"/>
          <p:cNvSpPr/>
          <p:nvPr/>
        </p:nvSpPr>
        <p:spPr>
          <a:xfrm rot="4255686">
            <a:off x="4893582" y="2736611"/>
            <a:ext cx="1178528" cy="461665"/>
          </a:xfrm>
          <a:prstGeom prst="rect">
            <a:avLst/>
          </a:prstGeom>
        </p:spPr>
        <p:txBody>
          <a:bodyPr>
            <a:prstTxWarp prst="textPlain"/>
          </a:bodyPr>
          <a:lstStyle/>
          <a:p>
            <a:pPr lvl="0" algn="ctr"/>
            <a:r>
              <a:rPr b="0" i="0">
                <a:ln>
                  <a:noFill/>
                </a:ln>
                <a:solidFill>
                  <a:schemeClr val="dk1"/>
                </a:solidFill>
                <a:latin typeface="Arial"/>
              </a:rPr>
              <a:t>Sp, Fr</a:t>
            </a:r>
          </a:p>
        </p:txBody>
      </p:sp>
      <p:sp>
        <p:nvSpPr>
          <p:cNvPr id="459" name="Google Shape;459;p19"/>
          <p:cNvSpPr/>
          <p:nvPr/>
        </p:nvSpPr>
        <p:spPr>
          <a:xfrm rot="-4755138">
            <a:off x="4992566" y="1423323"/>
            <a:ext cx="2013176" cy="1936645"/>
          </a:xfrm>
          <a:prstGeom prst="rect">
            <a:avLst/>
          </a:prstGeom>
        </p:spPr>
        <p:txBody>
          <a:bodyPr>
            <a:prstTxWarp prst="textPlain"/>
          </a:bodyPr>
          <a:lstStyle/>
          <a:p>
            <a:pPr lvl="0" algn="ctr"/>
            <a:r>
              <a:rPr b="0" i="0">
                <a:ln>
                  <a:noFill/>
                </a:ln>
                <a:solidFill>
                  <a:schemeClr val="dk1"/>
                </a:solidFill>
                <a:latin typeface="Arial"/>
              </a:rPr>
              <a:t>New </a:t>
            </a:r>
            <a:br>
              <a:rPr b="0" i="0">
                <a:ln>
                  <a:noFill/>
                </a:ln>
                <a:solidFill>
                  <a:schemeClr val="dk1"/>
                </a:solidFill>
                <a:latin typeface="Arial"/>
              </a:rPr>
            </a:br>
            <a:r>
              <a:rPr b="0" i="0">
                <a:ln>
                  <a:noFill/>
                </a:ln>
                <a:solidFill>
                  <a:schemeClr val="dk1"/>
                </a:solidFill>
                <a:latin typeface="Arial"/>
              </a:rPr>
              <a:t>Zealand</a:t>
            </a:r>
          </a:p>
        </p:txBody>
      </p:sp>
      <p:sp>
        <p:nvSpPr>
          <p:cNvPr id="460" name="Google Shape;460;p19"/>
          <p:cNvSpPr/>
          <p:nvPr/>
        </p:nvSpPr>
        <p:spPr>
          <a:xfrm rot="-3277104">
            <a:off x="5271901" y="1241487"/>
            <a:ext cx="1812829" cy="1570438"/>
          </a:xfrm>
          <a:prstGeom prst="rect">
            <a:avLst/>
          </a:prstGeom>
        </p:spPr>
        <p:txBody>
          <a:bodyPr>
            <a:prstTxWarp prst="textPlain"/>
          </a:bodyPr>
          <a:lstStyle/>
          <a:p>
            <a:pPr lvl="0" algn="ctr"/>
            <a:r>
              <a:rPr b="0" i="0">
                <a:ln>
                  <a:noFill/>
                </a:ln>
                <a:solidFill>
                  <a:schemeClr val="dk1"/>
                </a:solidFill>
                <a:latin typeface="Arial"/>
              </a:rPr>
              <a:t>CA, WA</a:t>
            </a:r>
          </a:p>
        </p:txBody>
      </p:sp>
      <p:sp>
        <p:nvSpPr>
          <p:cNvPr id="461" name="Google Shape;461;p19"/>
          <p:cNvSpPr/>
          <p:nvPr/>
        </p:nvSpPr>
        <p:spPr>
          <a:xfrm rot="-1341585">
            <a:off x="5622743" y="1016205"/>
            <a:ext cx="1812829" cy="1570438"/>
          </a:xfrm>
          <a:prstGeom prst="rect">
            <a:avLst/>
          </a:prstGeom>
        </p:spPr>
        <p:txBody>
          <a:bodyPr>
            <a:prstTxWarp prst="textPlain"/>
          </a:bodyPr>
          <a:lstStyle/>
          <a:p>
            <a:pPr lvl="0" algn="ctr"/>
            <a:r>
              <a:rPr b="0" i="0">
                <a:ln>
                  <a:noFill/>
                </a:ln>
                <a:solidFill>
                  <a:schemeClr val="dk1"/>
                </a:solidFill>
                <a:latin typeface="Arial"/>
              </a:rPr>
              <a:t>California</a:t>
            </a:r>
          </a:p>
        </p:txBody>
      </p:sp>
      <p:pic>
        <p:nvPicPr>
          <p:cNvPr id="462" name="Google Shape;462;p19"/>
          <p:cNvPicPr preferRelativeResize="0"/>
          <p:nvPr/>
        </p:nvPicPr>
        <p:blipFill rotWithShape="1">
          <a:blip r:embed="rId4">
            <a:alphaModFix/>
          </a:blip>
          <a:srcRect b="0" l="0" r="0" t="0"/>
          <a:stretch/>
        </p:blipFill>
        <p:spPr>
          <a:xfrm>
            <a:off x="158614" y="1430569"/>
            <a:ext cx="4310049" cy="2963157"/>
          </a:xfrm>
          <a:prstGeom prst="rect">
            <a:avLst/>
          </a:prstGeom>
          <a:noFill/>
          <a:ln cap="flat" cmpd="sng" w="9525">
            <a:solidFill>
              <a:schemeClr val="dk1"/>
            </a:solidFill>
            <a:prstDash val="solid"/>
            <a:round/>
            <a:headEnd len="sm" w="sm" type="none"/>
            <a:tailEnd len="sm" w="sm" type="none"/>
          </a:ln>
        </p:spPr>
      </p:pic>
      <p:pic>
        <p:nvPicPr>
          <p:cNvPr descr="A close-up of a human skull&#10;&#10;Description automatically generated with medium confidence" id="463" name="Google Shape;463;p19"/>
          <p:cNvPicPr preferRelativeResize="0"/>
          <p:nvPr/>
        </p:nvPicPr>
        <p:blipFill rotWithShape="1">
          <a:blip r:embed="rId5">
            <a:alphaModFix/>
          </a:blip>
          <a:srcRect b="1" l="0" r="0" t="1832"/>
          <a:stretch/>
        </p:blipFill>
        <p:spPr>
          <a:xfrm rot="-5400000">
            <a:off x="3578373" y="3550961"/>
            <a:ext cx="586334" cy="846674"/>
          </a:xfrm>
          <a:prstGeom prst="rect">
            <a:avLst/>
          </a:prstGeom>
          <a:noFill/>
          <a:ln>
            <a:noFill/>
          </a:ln>
        </p:spPr>
      </p:pic>
      <p:sp>
        <p:nvSpPr>
          <p:cNvPr id="464" name="Google Shape;464;p19"/>
          <p:cNvSpPr txBox="1"/>
          <p:nvPr/>
        </p:nvSpPr>
        <p:spPr>
          <a:xfrm>
            <a:off x="3219348" y="3473795"/>
            <a:ext cx="465192"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highlight>
                  <a:srgbClr val="A6FEFE"/>
                </a:highlight>
                <a:latin typeface="Arial"/>
                <a:ea typeface="Arial"/>
                <a:cs typeface="Arial"/>
                <a:sym typeface="Arial"/>
              </a:rPr>
              <a:t>Tokyo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9" name="Shape 189"/>
        <p:cNvGrpSpPr/>
        <p:nvPr/>
      </p:nvGrpSpPr>
      <p:grpSpPr>
        <a:xfrm>
          <a:off x="0" y="0"/>
          <a:ext cx="0" cy="0"/>
          <a:chOff x="0" y="0"/>
          <a:chExt cx="0" cy="0"/>
        </a:xfrm>
      </p:grpSpPr>
      <p:pic>
        <p:nvPicPr>
          <p:cNvPr descr="http://www.sportdiver.com/files/imagecache/enlarged_image/_images/201311/lionfish.jpg" id="190" name="Google Shape;190;p2"/>
          <p:cNvPicPr preferRelativeResize="0"/>
          <p:nvPr/>
        </p:nvPicPr>
        <p:blipFill rotWithShape="1">
          <a:blip r:embed="rId3">
            <a:alphaModFix/>
          </a:blip>
          <a:srcRect b="0" l="0" r="0" t="0"/>
          <a:stretch/>
        </p:blipFill>
        <p:spPr>
          <a:xfrm>
            <a:off x="1521123" y="34947"/>
            <a:ext cx="2818663" cy="2111179"/>
          </a:xfrm>
          <a:prstGeom prst="rect">
            <a:avLst/>
          </a:prstGeom>
          <a:noFill/>
          <a:ln cap="flat" cmpd="sng" w="9525">
            <a:solidFill>
              <a:srgbClr val="A5A5A5"/>
            </a:solidFill>
            <a:prstDash val="solid"/>
            <a:round/>
            <a:headEnd len="sm" w="sm" type="none"/>
            <a:tailEnd len="sm" w="sm" type="none"/>
          </a:ln>
        </p:spPr>
      </p:pic>
      <p:pic>
        <p:nvPicPr>
          <p:cNvPr descr="http://www.aqua.org/~/media/Images/Animals/Jellyfish%20-%20Leidys%20Comb/animals-leidysjelly-slide2-web.jpg" id="191" name="Google Shape;191;p2"/>
          <p:cNvPicPr preferRelativeResize="0"/>
          <p:nvPr/>
        </p:nvPicPr>
        <p:blipFill rotWithShape="1">
          <a:blip r:embed="rId4">
            <a:alphaModFix/>
          </a:blip>
          <a:srcRect b="0" l="0" r="0" t="0"/>
          <a:stretch/>
        </p:blipFill>
        <p:spPr>
          <a:xfrm>
            <a:off x="4616653" y="34947"/>
            <a:ext cx="3275049" cy="2149251"/>
          </a:xfrm>
          <a:prstGeom prst="rect">
            <a:avLst/>
          </a:prstGeom>
          <a:noFill/>
          <a:ln>
            <a:noFill/>
          </a:ln>
        </p:spPr>
      </p:pic>
      <p:pic>
        <p:nvPicPr>
          <p:cNvPr descr="http://www.fucoidanforce.com/wp-content/themes/fucoidanforce1/images/natural-ocean-wakame.png" id="192" name="Google Shape;192;p2"/>
          <p:cNvPicPr preferRelativeResize="0"/>
          <p:nvPr/>
        </p:nvPicPr>
        <p:blipFill rotWithShape="1">
          <a:blip r:embed="rId5">
            <a:alphaModFix/>
          </a:blip>
          <a:srcRect b="0" l="0" r="0" t="0"/>
          <a:stretch/>
        </p:blipFill>
        <p:spPr>
          <a:xfrm>
            <a:off x="5145858" y="2263873"/>
            <a:ext cx="2652061" cy="2802395"/>
          </a:xfrm>
          <a:prstGeom prst="rect">
            <a:avLst/>
          </a:prstGeom>
          <a:noFill/>
          <a:ln cap="flat" cmpd="sng" w="9525">
            <a:solidFill>
              <a:srgbClr val="A5A5A5"/>
            </a:solidFill>
            <a:prstDash val="solid"/>
            <a:round/>
            <a:headEnd len="sm" w="sm" type="none"/>
            <a:tailEnd len="sm" w="sm" type="none"/>
          </a:ln>
        </p:spPr>
      </p:pic>
      <p:pic>
        <p:nvPicPr>
          <p:cNvPr descr="http://zenscience.org/wp-content/uploads/2012/07/Wappoo-small.jpg" id="193" name="Google Shape;193;p2"/>
          <p:cNvPicPr preferRelativeResize="0"/>
          <p:nvPr/>
        </p:nvPicPr>
        <p:blipFill rotWithShape="1">
          <a:blip r:embed="rId6">
            <a:alphaModFix/>
          </a:blip>
          <a:srcRect b="0" l="0" r="0" t="0"/>
          <a:stretch/>
        </p:blipFill>
        <p:spPr>
          <a:xfrm>
            <a:off x="1240512" y="2693569"/>
            <a:ext cx="1759519" cy="1319195"/>
          </a:xfrm>
          <a:prstGeom prst="rect">
            <a:avLst/>
          </a:prstGeom>
          <a:noFill/>
          <a:ln cap="flat" cmpd="sng" w="9525">
            <a:solidFill>
              <a:srgbClr val="A5A5A5"/>
            </a:solidFill>
            <a:prstDash val="solid"/>
            <a:round/>
            <a:headEnd len="sm" w="sm" type="none"/>
            <a:tailEnd len="sm" w="sm" type="none"/>
          </a:ln>
        </p:spPr>
      </p:pic>
      <p:pic>
        <p:nvPicPr>
          <p:cNvPr descr="http://sercblog.si.edu/wp-content/uploads/2011/12/green-crab_BrentMWilson.jpg" id="194" name="Google Shape;194;p2"/>
          <p:cNvPicPr preferRelativeResize="0"/>
          <p:nvPr/>
        </p:nvPicPr>
        <p:blipFill rotWithShape="1">
          <a:blip r:embed="rId7">
            <a:alphaModFix/>
          </a:blip>
          <a:srcRect b="0" l="0" r="0" t="0"/>
          <a:stretch/>
        </p:blipFill>
        <p:spPr>
          <a:xfrm>
            <a:off x="1240513" y="2300466"/>
            <a:ext cx="3674505" cy="2755879"/>
          </a:xfrm>
          <a:prstGeom prst="rect">
            <a:avLst/>
          </a:prstGeom>
          <a:noFill/>
          <a:ln cap="flat" cmpd="sng" w="9525">
            <a:solidFill>
              <a:srgbClr val="A5A5A5"/>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9" name="Shape 469"/>
        <p:cNvGrpSpPr/>
        <p:nvPr/>
      </p:nvGrpSpPr>
      <p:grpSpPr>
        <a:xfrm>
          <a:off x="0" y="0"/>
          <a:ext cx="0" cy="0"/>
          <a:chOff x="0" y="0"/>
          <a:chExt cx="0" cy="0"/>
        </a:xfrm>
      </p:grpSpPr>
      <p:pic>
        <p:nvPicPr>
          <p:cNvPr id="470" name="Google Shape;470;p20"/>
          <p:cNvPicPr preferRelativeResize="0"/>
          <p:nvPr/>
        </p:nvPicPr>
        <p:blipFill rotWithShape="1">
          <a:blip r:embed="rId3">
            <a:alphaModFix/>
          </a:blip>
          <a:srcRect b="768" l="1015" r="1129" t="1317"/>
          <a:stretch/>
        </p:blipFill>
        <p:spPr>
          <a:xfrm>
            <a:off x="113404" y="67297"/>
            <a:ext cx="4266737" cy="5008905"/>
          </a:xfrm>
          <a:prstGeom prst="rect">
            <a:avLst/>
          </a:prstGeom>
          <a:noFill/>
          <a:ln cap="flat" cmpd="sng" w="9525">
            <a:solidFill>
              <a:schemeClr val="dk1"/>
            </a:solidFill>
            <a:prstDash val="solid"/>
            <a:round/>
            <a:headEnd len="sm" w="sm" type="none"/>
            <a:tailEnd len="sm" w="sm" type="none"/>
          </a:ln>
        </p:spPr>
      </p:pic>
      <p:sp>
        <p:nvSpPr>
          <p:cNvPr id="471" name="Google Shape;471;p20"/>
          <p:cNvSpPr txBox="1"/>
          <p:nvPr>
            <p:ph type="title"/>
          </p:nvPr>
        </p:nvSpPr>
        <p:spPr>
          <a:xfrm>
            <a:off x="4572000" y="178887"/>
            <a:ext cx="4316025" cy="85725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a:latin typeface="Arial"/>
                <a:ea typeface="Arial"/>
                <a:cs typeface="Arial"/>
                <a:sym typeface="Arial"/>
              </a:rPr>
              <a:t>Genetic differentiation along latitude in Japan</a:t>
            </a:r>
            <a:endParaRPr/>
          </a:p>
        </p:txBody>
      </p:sp>
      <p:sp>
        <p:nvSpPr>
          <p:cNvPr id="472" name="Google Shape;472;p20"/>
          <p:cNvSpPr txBox="1"/>
          <p:nvPr/>
        </p:nvSpPr>
        <p:spPr>
          <a:xfrm>
            <a:off x="2561368" y="1060918"/>
            <a:ext cx="131104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Hokkaido</a:t>
            </a:r>
            <a:endParaRPr/>
          </a:p>
        </p:txBody>
      </p:sp>
      <p:sp>
        <p:nvSpPr>
          <p:cNvPr id="473" name="Google Shape;473;p20"/>
          <p:cNvSpPr txBox="1"/>
          <p:nvPr/>
        </p:nvSpPr>
        <p:spPr>
          <a:xfrm>
            <a:off x="2680540" y="2379325"/>
            <a:ext cx="107270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Miyagi</a:t>
            </a:r>
            <a:endParaRPr/>
          </a:p>
        </p:txBody>
      </p:sp>
      <p:sp>
        <p:nvSpPr>
          <p:cNvPr id="474" name="Google Shape;474;p20"/>
          <p:cNvSpPr txBox="1"/>
          <p:nvPr/>
        </p:nvSpPr>
        <p:spPr>
          <a:xfrm>
            <a:off x="2225972" y="3950067"/>
            <a:ext cx="164644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Hiroshima / Seto Inland Sea</a:t>
            </a:r>
            <a:endParaRPr/>
          </a:p>
        </p:txBody>
      </p:sp>
      <p:sp>
        <p:nvSpPr>
          <p:cNvPr id="475" name="Google Shape;475;p20"/>
          <p:cNvSpPr txBox="1"/>
          <p:nvPr/>
        </p:nvSpPr>
        <p:spPr>
          <a:xfrm>
            <a:off x="2225972" y="67298"/>
            <a:ext cx="457200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colors based on Genetic PC1</a:t>
            </a:r>
            <a:endParaRPr/>
          </a:p>
        </p:txBody>
      </p:sp>
      <p:pic>
        <p:nvPicPr>
          <p:cNvPr id="476" name="Google Shape;476;p20"/>
          <p:cNvPicPr preferRelativeResize="0"/>
          <p:nvPr/>
        </p:nvPicPr>
        <p:blipFill rotWithShape="1">
          <a:blip r:embed="rId4">
            <a:alphaModFix/>
          </a:blip>
          <a:srcRect b="0" l="0" r="0" t="9118"/>
          <a:stretch/>
        </p:blipFill>
        <p:spPr>
          <a:xfrm>
            <a:off x="4511972" y="1180990"/>
            <a:ext cx="4716270" cy="4286250"/>
          </a:xfrm>
          <a:prstGeom prst="rect">
            <a:avLst/>
          </a:prstGeom>
          <a:noFill/>
          <a:ln>
            <a:noFill/>
          </a:ln>
        </p:spPr>
      </p:pic>
      <p:sp>
        <p:nvSpPr>
          <p:cNvPr id="477" name="Google Shape;477;p20"/>
          <p:cNvSpPr txBox="1"/>
          <p:nvPr/>
        </p:nvSpPr>
        <p:spPr>
          <a:xfrm>
            <a:off x="8510493" y="1792710"/>
            <a:ext cx="6335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SST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2" name="Shape 482"/>
        <p:cNvGrpSpPr/>
        <p:nvPr/>
      </p:nvGrpSpPr>
      <p:grpSpPr>
        <a:xfrm>
          <a:off x="0" y="0"/>
          <a:ext cx="0" cy="0"/>
          <a:chOff x="0" y="0"/>
          <a:chExt cx="0" cy="0"/>
        </a:xfrm>
      </p:grpSpPr>
      <p:pic>
        <p:nvPicPr>
          <p:cNvPr id="483" name="Google Shape;483;p21"/>
          <p:cNvPicPr preferRelativeResize="0"/>
          <p:nvPr/>
        </p:nvPicPr>
        <p:blipFill rotWithShape="1">
          <a:blip r:embed="rId3">
            <a:alphaModFix/>
          </a:blip>
          <a:srcRect b="0" l="1698" r="51001" t="0"/>
          <a:stretch/>
        </p:blipFill>
        <p:spPr>
          <a:xfrm>
            <a:off x="242964" y="903256"/>
            <a:ext cx="4229884" cy="3968007"/>
          </a:xfrm>
          <a:prstGeom prst="rect">
            <a:avLst/>
          </a:prstGeom>
          <a:noFill/>
          <a:ln>
            <a:noFill/>
          </a:ln>
        </p:spPr>
      </p:pic>
      <p:sp>
        <p:nvSpPr>
          <p:cNvPr id="484" name="Google Shape;484;p21"/>
          <p:cNvSpPr txBox="1"/>
          <p:nvPr/>
        </p:nvSpPr>
        <p:spPr>
          <a:xfrm>
            <a:off x="738573" y="1165023"/>
            <a:ext cx="3568045" cy="52322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400">
                <a:solidFill>
                  <a:schemeClr val="dk1"/>
                </a:solidFill>
                <a:latin typeface="Arial"/>
                <a:ea typeface="Arial"/>
                <a:cs typeface="Arial"/>
                <a:sym typeface="Arial"/>
              </a:rPr>
              <a:t>Native: r = -0.78; p&lt; 0.001</a:t>
            </a:r>
            <a:endParaRPr/>
          </a:p>
          <a:p>
            <a:pPr indent="0" lvl="0" marL="0" marR="0" rtl="0" algn="r">
              <a:spcBef>
                <a:spcPts val="0"/>
              </a:spcBef>
              <a:spcAft>
                <a:spcPts val="0"/>
              </a:spcAft>
              <a:buNone/>
            </a:pPr>
            <a:r>
              <a:rPr i="1" lang="en-US" sz="1400">
                <a:solidFill>
                  <a:schemeClr val="dk1"/>
                </a:solidFill>
                <a:latin typeface="Arial"/>
                <a:ea typeface="Arial"/>
                <a:cs typeface="Arial"/>
                <a:sym typeface="Arial"/>
              </a:rPr>
              <a:t>Introduced: r = -0.74; p &lt; 0.001</a:t>
            </a:r>
            <a:endParaRPr/>
          </a:p>
        </p:txBody>
      </p:sp>
      <p:sp>
        <p:nvSpPr>
          <p:cNvPr id="485" name="Google Shape;485;p21"/>
          <p:cNvSpPr txBox="1"/>
          <p:nvPr>
            <p:ph type="title"/>
          </p:nvPr>
        </p:nvSpPr>
        <p:spPr>
          <a:xfrm>
            <a:off x="149546" y="122003"/>
            <a:ext cx="8921717" cy="5847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sz="3600">
                <a:latin typeface="Arial"/>
                <a:ea typeface="Arial"/>
                <a:cs typeface="Arial"/>
                <a:sym typeface="Arial"/>
              </a:rPr>
              <a:t>“Deliberate ecological fitting” of Pacific oysters</a:t>
            </a:r>
            <a:endParaRPr/>
          </a:p>
        </p:txBody>
      </p:sp>
      <p:sp>
        <p:nvSpPr>
          <p:cNvPr id="486" name="Google Shape;486;p21"/>
          <p:cNvSpPr txBox="1"/>
          <p:nvPr/>
        </p:nvSpPr>
        <p:spPr>
          <a:xfrm>
            <a:off x="5278582" y="1246909"/>
            <a:ext cx="3397827"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chemeClr val="dk1"/>
                </a:solidFill>
                <a:latin typeface="Arial"/>
                <a:ea typeface="Arial"/>
                <a:cs typeface="Arial"/>
                <a:sym typeface="Arial"/>
              </a:rPr>
              <a:t>Ecological fitting reflects deliberate decisions by smart oyster biologists of appropriate genetic sources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 name="Shape 491"/>
        <p:cNvGrpSpPr/>
        <p:nvPr/>
      </p:nvGrpSpPr>
      <p:grpSpPr>
        <a:xfrm>
          <a:off x="0" y="0"/>
          <a:ext cx="0" cy="0"/>
          <a:chOff x="0" y="0"/>
          <a:chExt cx="0" cy="0"/>
        </a:xfrm>
      </p:grpSpPr>
      <p:sp>
        <p:nvSpPr>
          <p:cNvPr id="492" name="Google Shape;492;p22"/>
          <p:cNvSpPr txBox="1"/>
          <p:nvPr>
            <p:ph type="title"/>
          </p:nvPr>
        </p:nvSpPr>
        <p:spPr>
          <a:xfrm>
            <a:off x="149546" y="122003"/>
            <a:ext cx="8921717" cy="5847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sz="3600">
                <a:latin typeface="Arial"/>
                <a:ea typeface="Arial"/>
                <a:cs typeface="Arial"/>
                <a:sym typeface="Arial"/>
              </a:rPr>
              <a:t>A genetic legacy of Pacific oyster introductions</a:t>
            </a:r>
            <a:endParaRPr/>
          </a:p>
        </p:txBody>
      </p:sp>
      <p:sp>
        <p:nvSpPr>
          <p:cNvPr id="493" name="Google Shape;493;p22"/>
          <p:cNvSpPr txBox="1"/>
          <p:nvPr/>
        </p:nvSpPr>
        <p:spPr>
          <a:xfrm>
            <a:off x="371192" y="1650435"/>
            <a:ext cx="3629309"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chemeClr val="dk1"/>
                </a:solidFill>
                <a:latin typeface="Arial"/>
                <a:ea typeface="Arial"/>
                <a:cs typeface="Arial"/>
                <a:sym typeface="Arial"/>
              </a:rPr>
              <a:t>Populations with an aquacultural history (e.g., Northern Europe, Argentina) have lower effective population sizes (Ne)</a:t>
            </a:r>
            <a:endParaRPr/>
          </a:p>
        </p:txBody>
      </p:sp>
      <p:pic>
        <p:nvPicPr>
          <p:cNvPr descr="Chart, box and whisker chart&#10;&#10;Description automatically generated" id="494" name="Google Shape;494;p22"/>
          <p:cNvPicPr preferRelativeResize="0"/>
          <p:nvPr/>
        </p:nvPicPr>
        <p:blipFill rotWithShape="1">
          <a:blip r:embed="rId3">
            <a:alphaModFix/>
          </a:blip>
          <a:srcRect b="0" l="0" r="0" t="0"/>
          <a:stretch/>
        </p:blipFill>
        <p:spPr>
          <a:xfrm>
            <a:off x="4572000" y="624694"/>
            <a:ext cx="4110122" cy="4110122"/>
          </a:xfrm>
          <a:prstGeom prst="rect">
            <a:avLst/>
          </a:prstGeom>
          <a:noFill/>
          <a:ln>
            <a:noFill/>
          </a:ln>
        </p:spPr>
      </p:pic>
      <p:sp>
        <p:nvSpPr>
          <p:cNvPr id="495" name="Google Shape;495;p22"/>
          <p:cNvSpPr txBox="1"/>
          <p:nvPr/>
        </p:nvSpPr>
        <p:spPr>
          <a:xfrm rot="-5400000">
            <a:off x="3880472" y="2471503"/>
            <a:ext cx="57900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Ne</a:t>
            </a:r>
            <a:endParaRPr/>
          </a:p>
        </p:txBody>
      </p:sp>
      <p:sp>
        <p:nvSpPr>
          <p:cNvPr id="496" name="Google Shape;496;p22"/>
          <p:cNvSpPr txBox="1"/>
          <p:nvPr/>
        </p:nvSpPr>
        <p:spPr>
          <a:xfrm>
            <a:off x="4384914" y="3133253"/>
            <a:ext cx="639919"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2000</a:t>
            </a:r>
            <a:endParaRPr/>
          </a:p>
        </p:txBody>
      </p:sp>
      <p:sp>
        <p:nvSpPr>
          <p:cNvPr id="497" name="Google Shape;497;p22"/>
          <p:cNvSpPr txBox="1"/>
          <p:nvPr/>
        </p:nvSpPr>
        <p:spPr>
          <a:xfrm>
            <a:off x="4384914" y="1324833"/>
            <a:ext cx="639919"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6000</a:t>
            </a:r>
            <a:endParaRPr/>
          </a:p>
        </p:txBody>
      </p:sp>
      <p:sp>
        <p:nvSpPr>
          <p:cNvPr id="498" name="Google Shape;498;p22"/>
          <p:cNvSpPr txBox="1"/>
          <p:nvPr/>
        </p:nvSpPr>
        <p:spPr>
          <a:xfrm>
            <a:off x="149546" y="4731215"/>
            <a:ext cx="294503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Ne estimated from linkage disequilibrium</a:t>
            </a:r>
            <a:endParaRPr/>
          </a:p>
        </p:txBody>
      </p:sp>
      <p:sp>
        <p:nvSpPr>
          <p:cNvPr id="499" name="Google Shape;499;p22"/>
          <p:cNvSpPr/>
          <p:nvPr/>
        </p:nvSpPr>
        <p:spPr>
          <a:xfrm>
            <a:off x="4559116" y="2430531"/>
            <a:ext cx="278467" cy="419893"/>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0" name="Google Shape;500;p22"/>
          <p:cNvSpPr txBox="1"/>
          <p:nvPr/>
        </p:nvSpPr>
        <p:spPr>
          <a:xfrm>
            <a:off x="4384914" y="2229043"/>
            <a:ext cx="639919"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4000</a:t>
            </a:r>
            <a:endParaRPr/>
          </a:p>
        </p:txBody>
      </p:sp>
      <p:sp>
        <p:nvSpPr>
          <p:cNvPr id="501" name="Google Shape;501;p22"/>
          <p:cNvSpPr txBox="1"/>
          <p:nvPr/>
        </p:nvSpPr>
        <p:spPr>
          <a:xfrm>
            <a:off x="5094385" y="4414227"/>
            <a:ext cx="1306413" cy="67710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Introduced</a:t>
            </a:r>
            <a:endParaRPr/>
          </a:p>
          <a:p>
            <a:pPr indent="0" lvl="0" marL="0" marR="0" rtl="0" algn="ctr">
              <a:spcBef>
                <a:spcPts val="0"/>
              </a:spcBef>
              <a:spcAft>
                <a:spcPts val="0"/>
              </a:spcAft>
              <a:buNone/>
            </a:pPr>
            <a:r>
              <a:rPr lang="en-US" sz="1100">
                <a:solidFill>
                  <a:schemeClr val="dk1"/>
                </a:solidFill>
                <a:latin typeface="Arial"/>
                <a:ea typeface="Arial"/>
                <a:cs typeface="Arial"/>
                <a:sym typeface="Arial"/>
              </a:rPr>
              <a:t>(Argentina, Chile, Northern Europe)</a:t>
            </a:r>
            <a:endParaRPr/>
          </a:p>
        </p:txBody>
      </p:sp>
      <p:sp>
        <p:nvSpPr>
          <p:cNvPr id="502" name="Google Shape;502;p22"/>
          <p:cNvSpPr txBox="1"/>
          <p:nvPr/>
        </p:nvSpPr>
        <p:spPr>
          <a:xfrm>
            <a:off x="6319090" y="4414227"/>
            <a:ext cx="1306413" cy="5078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Introduced</a:t>
            </a:r>
            <a:endParaRPr/>
          </a:p>
          <a:p>
            <a:pPr indent="0" lvl="0" marL="0" marR="0" rtl="0" algn="ctr">
              <a:spcBef>
                <a:spcPts val="0"/>
              </a:spcBef>
              <a:spcAft>
                <a:spcPts val="0"/>
              </a:spcAft>
              <a:buNone/>
            </a:pPr>
            <a:r>
              <a:rPr lang="en-US" sz="1100">
                <a:solidFill>
                  <a:schemeClr val="dk1"/>
                </a:solidFill>
                <a:latin typeface="Arial"/>
                <a:ea typeface="Arial"/>
                <a:cs typeface="Arial"/>
                <a:sym typeface="Arial"/>
              </a:rPr>
              <a:t>(other)</a:t>
            </a:r>
            <a:endParaRPr/>
          </a:p>
        </p:txBody>
      </p:sp>
      <p:sp>
        <p:nvSpPr>
          <p:cNvPr id="503" name="Google Shape;503;p22"/>
          <p:cNvSpPr txBox="1"/>
          <p:nvPr/>
        </p:nvSpPr>
        <p:spPr>
          <a:xfrm>
            <a:off x="7575714" y="4414227"/>
            <a:ext cx="789496"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Native</a:t>
            </a:r>
            <a:endParaRPr sz="1100">
              <a:solidFill>
                <a:schemeClr val="dk1"/>
              </a:solidFill>
              <a:latin typeface="Arial"/>
              <a:ea typeface="Arial"/>
              <a:cs typeface="Arial"/>
              <a:sym typeface="Arial"/>
            </a:endParaRPr>
          </a:p>
        </p:txBody>
      </p:sp>
      <p:sp>
        <p:nvSpPr>
          <p:cNvPr id="504" name="Google Shape;504;p22"/>
          <p:cNvSpPr txBox="1"/>
          <p:nvPr/>
        </p:nvSpPr>
        <p:spPr>
          <a:xfrm>
            <a:off x="4726353" y="4030606"/>
            <a:ext cx="298480"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0</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 name="Shape 509"/>
        <p:cNvGrpSpPr/>
        <p:nvPr/>
      </p:nvGrpSpPr>
      <p:grpSpPr>
        <a:xfrm>
          <a:off x="0" y="0"/>
          <a:ext cx="0" cy="0"/>
          <a:chOff x="0" y="0"/>
          <a:chExt cx="0" cy="0"/>
        </a:xfrm>
      </p:grpSpPr>
      <p:sp>
        <p:nvSpPr>
          <p:cNvPr id="510" name="Google Shape;510;p23"/>
          <p:cNvSpPr/>
          <p:nvPr/>
        </p:nvSpPr>
        <p:spPr>
          <a:xfrm>
            <a:off x="0" y="0"/>
            <a:ext cx="9141713"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oyster" id="511" name="Google Shape;511;p23"/>
          <p:cNvPicPr preferRelativeResize="0"/>
          <p:nvPr/>
        </p:nvPicPr>
        <p:blipFill rotWithShape="1">
          <a:blip r:embed="rId3">
            <a:alphaModFix/>
          </a:blip>
          <a:srcRect b="2" l="1683" r="678" t="0"/>
          <a:stretch/>
        </p:blipFill>
        <p:spPr>
          <a:xfrm>
            <a:off x="20" y="10"/>
            <a:ext cx="7252212" cy="5143490"/>
          </a:xfrm>
          <a:prstGeom prst="rect">
            <a:avLst/>
          </a:prstGeom>
          <a:noFill/>
          <a:ln>
            <a:noFill/>
          </a:ln>
        </p:spPr>
      </p:pic>
      <p:sp>
        <p:nvSpPr>
          <p:cNvPr id="512" name="Google Shape;512;p23"/>
          <p:cNvSpPr/>
          <p:nvPr/>
        </p:nvSpPr>
        <p:spPr>
          <a:xfrm flipH="1">
            <a:off x="3843764" y="0"/>
            <a:ext cx="5300233" cy="51435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3" name="Google Shape;513;p23"/>
          <p:cNvSpPr txBox="1"/>
          <p:nvPr>
            <p:ph type="title"/>
          </p:nvPr>
        </p:nvSpPr>
        <p:spPr>
          <a:xfrm>
            <a:off x="5919641" y="200358"/>
            <a:ext cx="2866642" cy="1424934"/>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Arial"/>
              <a:buNone/>
            </a:pPr>
            <a:r>
              <a:rPr lang="en-US" sz="3000">
                <a:latin typeface="Arial"/>
                <a:ea typeface="Arial"/>
                <a:cs typeface="Arial"/>
                <a:sym typeface="Arial"/>
              </a:rPr>
              <a:t>Genetic legacy of Pacific oyster introductions</a:t>
            </a:r>
            <a:endParaRPr/>
          </a:p>
        </p:txBody>
      </p:sp>
      <p:sp>
        <p:nvSpPr>
          <p:cNvPr id="514" name="Google Shape;514;p23"/>
          <p:cNvSpPr txBox="1"/>
          <p:nvPr>
            <p:ph idx="1" type="body"/>
          </p:nvPr>
        </p:nvSpPr>
        <p:spPr>
          <a:xfrm>
            <a:off x="5818911" y="1825650"/>
            <a:ext cx="3234778" cy="2807072"/>
          </a:xfrm>
          <a:prstGeom prst="rect">
            <a:avLst/>
          </a:prstGeom>
          <a:noFill/>
          <a:ln>
            <a:noFill/>
          </a:ln>
        </p:spPr>
        <p:txBody>
          <a:bodyPr anchorCtr="0" anchor="t" bIns="45700" lIns="91425" spcFirstLastPara="1" rIns="91425" wrap="square" tIns="45700">
            <a:noAutofit/>
          </a:bodyPr>
          <a:lstStyle/>
          <a:p>
            <a:pPr indent="-385763" lvl="0" marL="385763" rtl="0" algn="l">
              <a:spcBef>
                <a:spcPts val="0"/>
              </a:spcBef>
              <a:spcAft>
                <a:spcPts val="0"/>
              </a:spcAft>
              <a:buClr>
                <a:srgbClr val="D8D8D8"/>
              </a:buClr>
              <a:buSzPts val="2000"/>
              <a:buFont typeface="Calibri"/>
              <a:buAutoNum type="arabicPeriod"/>
            </a:pPr>
            <a:r>
              <a:rPr b="0" i="0" lang="en-US" sz="2000" u="none" strike="noStrike">
                <a:solidFill>
                  <a:srgbClr val="D8D8D8"/>
                </a:solidFill>
                <a:latin typeface="Arial"/>
                <a:ea typeface="Arial"/>
                <a:cs typeface="Arial"/>
                <a:sym typeface="Arial"/>
              </a:rPr>
              <a:t>P</a:t>
            </a:r>
            <a:r>
              <a:rPr lang="en-US" sz="2000">
                <a:solidFill>
                  <a:srgbClr val="D8D8D8"/>
                </a:solidFill>
                <a:latin typeface="Arial"/>
                <a:ea typeface="Arial"/>
                <a:cs typeface="Arial"/>
                <a:sym typeface="Arial"/>
              </a:rPr>
              <a:t>opulation genetic structure of native populations</a:t>
            </a:r>
            <a:endParaRPr/>
          </a:p>
          <a:p>
            <a:pPr indent="-385763" lvl="0" marL="385763" rtl="0" algn="l">
              <a:spcBef>
                <a:spcPts val="400"/>
              </a:spcBef>
              <a:spcAft>
                <a:spcPts val="0"/>
              </a:spcAft>
              <a:buClr>
                <a:srgbClr val="D8D8D8"/>
              </a:buClr>
              <a:buSzPts val="2000"/>
              <a:buFont typeface="Calibri"/>
              <a:buAutoNum type="arabicPeriod"/>
            </a:pPr>
            <a:r>
              <a:rPr b="0" i="0" lang="en-US" sz="2000" u="none" strike="noStrike">
                <a:solidFill>
                  <a:srgbClr val="D8D8D8"/>
                </a:solidFill>
                <a:latin typeface="Arial"/>
                <a:ea typeface="Arial"/>
                <a:cs typeface="Arial"/>
                <a:sym typeface="Arial"/>
              </a:rPr>
              <a:t>The invasion history of </a:t>
            </a:r>
            <a:r>
              <a:rPr lang="en-US" sz="2000">
                <a:solidFill>
                  <a:srgbClr val="D8D8D8"/>
                </a:solidFill>
                <a:latin typeface="Arial"/>
                <a:ea typeface="Arial"/>
                <a:cs typeface="Arial"/>
                <a:sym typeface="Arial"/>
              </a:rPr>
              <a:t>non-native populations</a:t>
            </a:r>
            <a:endParaRPr b="0" i="0" sz="2000" u="none" strike="noStrike">
              <a:solidFill>
                <a:srgbClr val="D8D8D8"/>
              </a:solidFill>
              <a:latin typeface="Arial"/>
              <a:ea typeface="Arial"/>
              <a:cs typeface="Arial"/>
              <a:sym typeface="Arial"/>
            </a:endParaRPr>
          </a:p>
          <a:p>
            <a:pPr indent="-385763" lvl="0" marL="385763" rtl="0" algn="l">
              <a:spcBef>
                <a:spcPts val="400"/>
              </a:spcBef>
              <a:spcAft>
                <a:spcPts val="0"/>
              </a:spcAft>
              <a:buClr>
                <a:schemeClr val="dk1"/>
              </a:buClr>
              <a:buSzPts val="2000"/>
              <a:buFont typeface="Calibri"/>
              <a:buAutoNum type="arabicPeriod"/>
            </a:pPr>
            <a:r>
              <a:rPr lang="en-US" sz="2000">
                <a:latin typeface="Arial"/>
                <a:ea typeface="Arial"/>
                <a:cs typeface="Arial"/>
                <a:sym typeface="Arial"/>
              </a:rPr>
              <a:t>Role of oyster invasions on species introductions</a:t>
            </a:r>
            <a:endParaRPr i="1" sz="2000">
              <a:latin typeface="Arial"/>
              <a:ea typeface="Arial"/>
              <a:cs typeface="Arial"/>
              <a:sym typeface="Arial"/>
            </a:endParaRPr>
          </a:p>
        </p:txBody>
      </p:sp>
      <p:sp>
        <p:nvSpPr>
          <p:cNvPr id="515" name="Google Shape;515;p23"/>
          <p:cNvSpPr txBox="1"/>
          <p:nvPr/>
        </p:nvSpPr>
        <p:spPr>
          <a:xfrm>
            <a:off x="174978" y="4774158"/>
            <a:ext cx="4572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606673"/>
              </a:buClr>
              <a:buSzPts val="1800"/>
              <a:buFont typeface="Arial"/>
              <a:buNone/>
            </a:pPr>
            <a:r>
              <a:rPr b="0" i="0" lang="en-US" sz="1800" u="none" cap="none" strike="noStrike">
                <a:solidFill>
                  <a:srgbClr val="606673"/>
                </a:solidFill>
                <a:latin typeface="Arial"/>
                <a:ea typeface="Arial"/>
                <a:cs typeface="Arial"/>
                <a:sym typeface="Arial"/>
              </a:rPr>
              <a:t>Bruce Miller, CSIRO</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20" name="Shape 520"/>
        <p:cNvGrpSpPr/>
        <p:nvPr/>
      </p:nvGrpSpPr>
      <p:grpSpPr>
        <a:xfrm>
          <a:off x="0" y="0"/>
          <a:ext cx="0" cy="0"/>
          <a:chOff x="0" y="0"/>
          <a:chExt cx="0" cy="0"/>
        </a:xfrm>
      </p:grpSpPr>
      <p:sp>
        <p:nvSpPr>
          <p:cNvPr id="521" name="Google Shape;521;p24"/>
          <p:cNvSpPr/>
          <p:nvPr/>
        </p:nvSpPr>
        <p:spPr>
          <a:xfrm>
            <a:off x="0" y="0"/>
            <a:ext cx="9144000" cy="5143499"/>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522" name="Google Shape;522;p24"/>
          <p:cNvPicPr preferRelativeResize="0"/>
          <p:nvPr/>
        </p:nvPicPr>
        <p:blipFill rotWithShape="1">
          <a:blip r:embed="rId3">
            <a:alphaModFix amt="50000"/>
          </a:blip>
          <a:srcRect b="13187" l="0" r="0" t="5878"/>
          <a:stretch/>
        </p:blipFill>
        <p:spPr>
          <a:xfrm>
            <a:off x="20" y="10"/>
            <a:ext cx="9143980" cy="5143490"/>
          </a:xfrm>
          <a:prstGeom prst="rect">
            <a:avLst/>
          </a:prstGeom>
          <a:noFill/>
          <a:ln>
            <a:noFill/>
          </a:ln>
        </p:spPr>
      </p:pic>
      <p:sp>
        <p:nvSpPr>
          <p:cNvPr id="523" name="Google Shape;523;p24"/>
          <p:cNvSpPr txBox="1"/>
          <p:nvPr>
            <p:ph type="title"/>
          </p:nvPr>
        </p:nvSpPr>
        <p:spPr>
          <a:xfrm>
            <a:off x="1143000" y="841771"/>
            <a:ext cx="7108634" cy="2175389"/>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2800"/>
              <a:buFont typeface="Arial"/>
              <a:buNone/>
            </a:pPr>
            <a:r>
              <a:rPr i="1" lang="en-US" sz="2800">
                <a:solidFill>
                  <a:srgbClr val="FFFFFF"/>
                </a:solidFill>
                <a:latin typeface="Arial"/>
                <a:ea typeface="Arial"/>
                <a:cs typeface="Arial"/>
                <a:sym typeface="Arial"/>
              </a:rPr>
              <a:t>The greatest agency of all that spreads marine animals to new quarters of the world must be the business of oyster culture, a very ancient and world-wide craft. </a:t>
            </a:r>
            <a:br>
              <a:rPr i="1" lang="en-US" sz="2800">
                <a:solidFill>
                  <a:srgbClr val="FFFFFF"/>
                </a:solidFill>
                <a:latin typeface="Arial"/>
                <a:ea typeface="Arial"/>
                <a:cs typeface="Arial"/>
                <a:sym typeface="Arial"/>
              </a:rPr>
            </a:br>
            <a:r>
              <a:rPr lang="en-US" sz="2800">
                <a:solidFill>
                  <a:srgbClr val="FFFFFF"/>
                </a:solidFill>
                <a:latin typeface="Arial"/>
                <a:ea typeface="Arial"/>
                <a:cs typeface="Arial"/>
                <a:sym typeface="Arial"/>
              </a:rPr>
              <a:t>– Charles Elton (1958)</a:t>
            </a:r>
            <a:endParaRPr/>
          </a:p>
        </p:txBody>
      </p:sp>
      <p:sp>
        <p:nvSpPr>
          <p:cNvPr id="524" name="Google Shape;524;p24"/>
          <p:cNvSpPr txBox="1"/>
          <p:nvPr/>
        </p:nvSpPr>
        <p:spPr>
          <a:xfrm>
            <a:off x="961220" y="3651704"/>
            <a:ext cx="6495494" cy="857250"/>
          </a:xfrm>
          <a:prstGeom prst="rect">
            <a:avLst/>
          </a:prstGeom>
          <a:noFill/>
          <a:ln>
            <a:noFill/>
          </a:ln>
        </p:spPr>
        <p:txBody>
          <a:bodyPr anchorCtr="0" anchor="b" bIns="45700" lIns="91425" spcFirstLastPara="1" rIns="91425" wrap="square" tIns="45700">
            <a:normAutofit fontScale="45000" lnSpcReduction="20000"/>
          </a:bodyPr>
          <a:lstStyle/>
          <a:p>
            <a:pPr indent="0" lvl="0" marL="0" marR="0" rtl="0" algn="l">
              <a:lnSpc>
                <a:spcPct val="90000"/>
              </a:lnSpc>
              <a:spcBef>
                <a:spcPts val="0"/>
              </a:spcBef>
              <a:spcAft>
                <a:spcPts val="0"/>
              </a:spcAft>
              <a:buClr>
                <a:schemeClr val="lt1"/>
              </a:buClr>
              <a:buSzPct val="100000"/>
              <a:buFont typeface="Arial"/>
              <a:buNone/>
            </a:pPr>
            <a:r>
              <a:rPr lang="en-US" sz="4500">
                <a:solidFill>
                  <a:schemeClr val="lt1"/>
                </a:solidFill>
                <a:latin typeface="Arial"/>
                <a:ea typeface="Arial"/>
                <a:cs typeface="Arial"/>
                <a:sym typeface="Arial"/>
              </a:rPr>
              <a:t>But….we have not tested alternative hypotheses</a:t>
            </a:r>
            <a:br>
              <a:rPr lang="en-US" sz="4500">
                <a:solidFill>
                  <a:schemeClr val="lt1"/>
                </a:solidFill>
                <a:latin typeface="Arial"/>
                <a:ea typeface="Arial"/>
                <a:cs typeface="Arial"/>
                <a:sym typeface="Arial"/>
              </a:rPr>
            </a:br>
            <a:br>
              <a:rPr lang="en-US" sz="4500">
                <a:solidFill>
                  <a:schemeClr val="lt1"/>
                </a:solidFill>
                <a:latin typeface="Arial"/>
                <a:ea typeface="Arial"/>
                <a:cs typeface="Arial"/>
                <a:sym typeface="Arial"/>
              </a:rPr>
            </a:br>
            <a:endParaRPr sz="4500">
              <a:solidFill>
                <a:srgbClr val="FF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9" name="Shape 529"/>
        <p:cNvGrpSpPr/>
        <p:nvPr/>
      </p:nvGrpSpPr>
      <p:grpSpPr>
        <a:xfrm>
          <a:off x="0" y="0"/>
          <a:ext cx="0" cy="0"/>
          <a:chOff x="0" y="0"/>
          <a:chExt cx="0" cy="0"/>
        </a:xfrm>
      </p:grpSpPr>
      <p:pic>
        <p:nvPicPr>
          <p:cNvPr descr="A picture containing linedrawing&#10;&#10;Description automatically generated" id="530" name="Google Shape;530;p25"/>
          <p:cNvPicPr preferRelativeResize="0"/>
          <p:nvPr/>
        </p:nvPicPr>
        <p:blipFill rotWithShape="1">
          <a:blip r:embed="rId3">
            <a:alphaModFix/>
          </a:blip>
          <a:srcRect b="11382" l="0" r="0" t="11244"/>
          <a:stretch/>
        </p:blipFill>
        <p:spPr>
          <a:xfrm>
            <a:off x="706170" y="1267485"/>
            <a:ext cx="7722606" cy="2987644"/>
          </a:xfrm>
          <a:prstGeom prst="rect">
            <a:avLst/>
          </a:prstGeom>
          <a:noFill/>
          <a:ln cap="flat" cmpd="sng" w="9525">
            <a:solidFill>
              <a:schemeClr val="dk1"/>
            </a:solidFill>
            <a:prstDash val="solid"/>
            <a:round/>
            <a:headEnd len="sm" w="sm" type="none"/>
            <a:tailEnd len="sm" w="sm" type="none"/>
          </a:ln>
        </p:spPr>
      </p:pic>
      <p:sp>
        <p:nvSpPr>
          <p:cNvPr id="531" name="Google Shape;531;p25"/>
          <p:cNvSpPr txBox="1"/>
          <p:nvPr>
            <p:ph type="title"/>
          </p:nvPr>
        </p:nvSpPr>
        <p:spPr>
          <a:xfrm>
            <a:off x="633743" y="144572"/>
            <a:ext cx="7370603" cy="85725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a:latin typeface="Arial"/>
                <a:ea typeface="Arial"/>
                <a:cs typeface="Arial"/>
                <a:sym typeface="Arial"/>
              </a:rPr>
              <a:t>One alternative hypothesis =  shipping </a:t>
            </a:r>
            <a:br>
              <a:rPr lang="en-US">
                <a:latin typeface="Arial"/>
                <a:ea typeface="Arial"/>
                <a:cs typeface="Arial"/>
                <a:sym typeface="Arial"/>
              </a:rPr>
            </a:br>
            <a:r>
              <a:rPr lang="en-US">
                <a:latin typeface="Arial"/>
                <a:ea typeface="Arial"/>
                <a:cs typeface="Arial"/>
                <a:sym typeface="Arial"/>
              </a:rPr>
              <a:t>(via fouling or ballast water)</a:t>
            </a:r>
            <a:endParaRPr/>
          </a:p>
        </p:txBody>
      </p:sp>
      <p:sp>
        <p:nvSpPr>
          <p:cNvPr id="532" name="Google Shape;532;p25"/>
          <p:cNvSpPr txBox="1"/>
          <p:nvPr/>
        </p:nvSpPr>
        <p:spPr>
          <a:xfrm>
            <a:off x="824948" y="4390354"/>
            <a:ext cx="8229600" cy="857250"/>
          </a:xfrm>
          <a:prstGeom prst="rect">
            <a:avLst/>
          </a:prstGeom>
          <a:noFill/>
          <a:ln>
            <a:noFill/>
          </a:ln>
        </p:spPr>
        <p:txBody>
          <a:bodyPr anchorCtr="0" anchor="ctr" bIns="45700" lIns="91425" spcFirstLastPara="1" rIns="91425" wrap="square" tIns="45700">
            <a:normAutofit fontScale="97500"/>
          </a:bodyPr>
          <a:lstStyle/>
          <a:p>
            <a:pPr indent="0" lvl="0" marL="0" marR="0" rtl="0" algn="r">
              <a:spcBef>
                <a:spcPts val="0"/>
              </a:spcBef>
              <a:spcAft>
                <a:spcPts val="0"/>
              </a:spcAft>
              <a:buClr>
                <a:schemeClr val="dk1"/>
              </a:buClr>
              <a:buSzPct val="100000"/>
              <a:buFont typeface="Arial"/>
              <a:buNone/>
            </a:pPr>
            <a:r>
              <a:rPr lang="en-US" sz="2000">
                <a:solidFill>
                  <a:schemeClr val="dk1"/>
                </a:solidFill>
                <a:latin typeface="Arial"/>
                <a:ea typeface="Arial"/>
                <a:cs typeface="Arial"/>
                <a:sym typeface="Arial"/>
              </a:rPr>
              <a:t>ICOADS ship log data - </a:t>
            </a:r>
            <a:r>
              <a:rPr lang="en-US" sz="2000" u="sng">
                <a:solidFill>
                  <a:schemeClr val="dk1"/>
                </a:solidFill>
                <a:latin typeface="Arial"/>
                <a:ea typeface="Arial"/>
                <a:cs typeface="Arial"/>
                <a:sym typeface="Arial"/>
                <a:hlinkClick r:id="rId4">
                  <a:extLst>
                    <a:ext uri="{A12FA001-AC4F-418D-AE19-62706E023703}">
                      <ahyp:hlinkClr val="tx"/>
                    </a:ext>
                  </a:extLst>
                </a:hlinkClick>
              </a:rPr>
              <a:t>https://icoads.noaa.gov</a:t>
            </a:r>
            <a:endParaRPr sz="2000">
              <a:solidFill>
                <a:schemeClr val="dk1"/>
              </a:solidFill>
              <a:latin typeface="Arial"/>
              <a:ea typeface="Arial"/>
              <a:cs typeface="Arial"/>
              <a:sym typeface="Arial"/>
            </a:endParaRPr>
          </a:p>
          <a:p>
            <a:pPr indent="0" lvl="0" marL="0" marR="0" rtl="0" algn="r">
              <a:spcBef>
                <a:spcPts val="0"/>
              </a:spcBef>
              <a:spcAft>
                <a:spcPts val="0"/>
              </a:spcAft>
              <a:buClr>
                <a:schemeClr val="dk1"/>
              </a:buClr>
              <a:buSzPct val="100000"/>
              <a:buFont typeface="Arial"/>
              <a:buNone/>
            </a:pPr>
            <a:r>
              <a:rPr lang="en-US" sz="2000">
                <a:solidFill>
                  <a:schemeClr val="dk1"/>
                </a:solidFill>
                <a:latin typeface="Arial"/>
                <a:ea typeface="Arial"/>
                <a:cs typeface="Arial"/>
                <a:sym typeface="Arial"/>
              </a:rPr>
              <a:t>1950-2010</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7" name="Shape 537"/>
        <p:cNvGrpSpPr/>
        <p:nvPr/>
      </p:nvGrpSpPr>
      <p:grpSpPr>
        <a:xfrm>
          <a:off x="0" y="0"/>
          <a:ext cx="0" cy="0"/>
          <a:chOff x="0" y="0"/>
          <a:chExt cx="0" cy="0"/>
        </a:xfrm>
      </p:grpSpPr>
      <p:pic>
        <p:nvPicPr>
          <p:cNvPr id="538" name="Google Shape;538;p26"/>
          <p:cNvPicPr preferRelativeResize="0"/>
          <p:nvPr/>
        </p:nvPicPr>
        <p:blipFill rotWithShape="1">
          <a:blip r:embed="rId3">
            <a:alphaModFix/>
          </a:blip>
          <a:srcRect b="4895" l="213" r="2019" t="0"/>
          <a:stretch/>
        </p:blipFill>
        <p:spPr>
          <a:xfrm>
            <a:off x="719164" y="1576061"/>
            <a:ext cx="2959244" cy="2988469"/>
          </a:xfrm>
          <a:prstGeom prst="ellipse">
            <a:avLst/>
          </a:prstGeom>
          <a:noFill/>
          <a:ln>
            <a:noFill/>
          </a:ln>
        </p:spPr>
      </p:pic>
      <p:sp>
        <p:nvSpPr>
          <p:cNvPr id="539" name="Google Shape;539;p26"/>
          <p:cNvSpPr txBox="1"/>
          <p:nvPr/>
        </p:nvSpPr>
        <p:spPr>
          <a:xfrm rot="3630725">
            <a:off x="3272355" y="2223759"/>
            <a:ext cx="93192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Miyagi</a:t>
            </a:r>
            <a:endParaRPr/>
          </a:p>
        </p:txBody>
      </p:sp>
      <p:sp>
        <p:nvSpPr>
          <p:cNvPr id="540" name="Google Shape;540;p26"/>
          <p:cNvSpPr txBox="1"/>
          <p:nvPr/>
        </p:nvSpPr>
        <p:spPr>
          <a:xfrm rot="-1911806">
            <a:off x="2519885" y="4281986"/>
            <a:ext cx="155202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Seto Inland </a:t>
            </a:r>
            <a:endParaRPr/>
          </a:p>
          <a:p>
            <a:pPr indent="0" lvl="0" marL="0" marR="0" rtl="0" algn="ctr">
              <a:spcBef>
                <a:spcPts val="0"/>
              </a:spcBef>
              <a:spcAft>
                <a:spcPts val="0"/>
              </a:spcAft>
              <a:buNone/>
            </a:pPr>
            <a:r>
              <a:rPr lang="en-US" sz="2000">
                <a:solidFill>
                  <a:schemeClr val="dk1"/>
                </a:solidFill>
                <a:latin typeface="Arial"/>
                <a:ea typeface="Arial"/>
                <a:cs typeface="Arial"/>
                <a:sym typeface="Arial"/>
              </a:rPr>
              <a:t>Sea</a:t>
            </a:r>
            <a:endParaRPr/>
          </a:p>
        </p:txBody>
      </p:sp>
      <p:sp>
        <p:nvSpPr>
          <p:cNvPr id="541" name="Google Shape;541;p26"/>
          <p:cNvSpPr txBox="1"/>
          <p:nvPr/>
        </p:nvSpPr>
        <p:spPr>
          <a:xfrm rot="3457606">
            <a:off x="210392" y="3794524"/>
            <a:ext cx="126509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California</a:t>
            </a:r>
            <a:endParaRPr/>
          </a:p>
        </p:txBody>
      </p:sp>
      <p:sp>
        <p:nvSpPr>
          <p:cNvPr id="542" name="Google Shape;542;p26"/>
          <p:cNvSpPr txBox="1"/>
          <p:nvPr/>
        </p:nvSpPr>
        <p:spPr>
          <a:xfrm rot="-2440477">
            <a:off x="125260" y="1350721"/>
            <a:ext cx="1653017"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Canada and </a:t>
            </a:r>
            <a:endParaRPr/>
          </a:p>
          <a:p>
            <a:pPr indent="0" lvl="0" marL="0" marR="0" rtl="0" algn="ctr">
              <a:spcBef>
                <a:spcPts val="0"/>
              </a:spcBef>
              <a:spcAft>
                <a:spcPts val="0"/>
              </a:spcAft>
              <a:buNone/>
            </a:pPr>
            <a:r>
              <a:rPr lang="en-US" sz="2000">
                <a:solidFill>
                  <a:schemeClr val="dk1"/>
                </a:solidFill>
                <a:latin typeface="Arial"/>
                <a:ea typeface="Arial"/>
                <a:cs typeface="Arial"/>
                <a:sym typeface="Arial"/>
              </a:rPr>
              <a:t>WA state</a:t>
            </a:r>
            <a:endParaRPr/>
          </a:p>
        </p:txBody>
      </p:sp>
      <p:sp>
        <p:nvSpPr>
          <p:cNvPr id="543" name="Google Shape;543;p26"/>
          <p:cNvSpPr txBox="1"/>
          <p:nvPr/>
        </p:nvSpPr>
        <p:spPr>
          <a:xfrm>
            <a:off x="674522" y="3883"/>
            <a:ext cx="322697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Vector = Oysters</a:t>
            </a:r>
            <a:endParaRPr/>
          </a:p>
        </p:txBody>
      </p:sp>
      <p:pic>
        <p:nvPicPr>
          <p:cNvPr id="544" name="Google Shape;544;p26"/>
          <p:cNvPicPr preferRelativeResize="0"/>
          <p:nvPr/>
        </p:nvPicPr>
        <p:blipFill rotWithShape="1">
          <a:blip r:embed="rId4">
            <a:alphaModFix/>
          </a:blip>
          <a:srcRect b="0" l="0" r="0" t="0"/>
          <a:stretch/>
        </p:blipFill>
        <p:spPr>
          <a:xfrm rot="637792">
            <a:off x="2038908" y="603492"/>
            <a:ext cx="1462870" cy="101644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9" name="Shape 549"/>
        <p:cNvGrpSpPr/>
        <p:nvPr/>
      </p:nvGrpSpPr>
      <p:grpSpPr>
        <a:xfrm>
          <a:off x="0" y="0"/>
          <a:ext cx="0" cy="0"/>
          <a:chOff x="0" y="0"/>
          <a:chExt cx="0" cy="0"/>
        </a:xfrm>
      </p:grpSpPr>
      <p:pic>
        <p:nvPicPr>
          <p:cNvPr id="550" name="Google Shape;550;p27"/>
          <p:cNvPicPr preferRelativeResize="0"/>
          <p:nvPr/>
        </p:nvPicPr>
        <p:blipFill rotWithShape="1">
          <a:blip r:embed="rId3">
            <a:alphaModFix/>
          </a:blip>
          <a:srcRect b="4895" l="213" r="2019" t="0"/>
          <a:stretch/>
        </p:blipFill>
        <p:spPr>
          <a:xfrm>
            <a:off x="719164" y="1576061"/>
            <a:ext cx="2959244" cy="2988469"/>
          </a:xfrm>
          <a:prstGeom prst="ellipse">
            <a:avLst/>
          </a:prstGeom>
          <a:noFill/>
          <a:ln>
            <a:noFill/>
          </a:ln>
        </p:spPr>
      </p:pic>
      <p:sp>
        <p:nvSpPr>
          <p:cNvPr id="551" name="Google Shape;551;p27"/>
          <p:cNvSpPr txBox="1"/>
          <p:nvPr/>
        </p:nvSpPr>
        <p:spPr>
          <a:xfrm rot="3630725">
            <a:off x="3272355" y="2223759"/>
            <a:ext cx="93192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Miyagi</a:t>
            </a:r>
            <a:endParaRPr/>
          </a:p>
        </p:txBody>
      </p:sp>
      <p:sp>
        <p:nvSpPr>
          <p:cNvPr id="552" name="Google Shape;552;p27"/>
          <p:cNvSpPr txBox="1"/>
          <p:nvPr/>
        </p:nvSpPr>
        <p:spPr>
          <a:xfrm rot="-1911806">
            <a:off x="2519885" y="4281986"/>
            <a:ext cx="155202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Seto Inland </a:t>
            </a:r>
            <a:endParaRPr/>
          </a:p>
          <a:p>
            <a:pPr indent="0" lvl="0" marL="0" marR="0" rtl="0" algn="ctr">
              <a:spcBef>
                <a:spcPts val="0"/>
              </a:spcBef>
              <a:spcAft>
                <a:spcPts val="0"/>
              </a:spcAft>
              <a:buNone/>
            </a:pPr>
            <a:r>
              <a:rPr lang="en-US" sz="2000">
                <a:solidFill>
                  <a:schemeClr val="dk1"/>
                </a:solidFill>
                <a:latin typeface="Arial"/>
                <a:ea typeface="Arial"/>
                <a:cs typeface="Arial"/>
                <a:sym typeface="Arial"/>
              </a:rPr>
              <a:t>Sea</a:t>
            </a:r>
            <a:endParaRPr/>
          </a:p>
        </p:txBody>
      </p:sp>
      <p:sp>
        <p:nvSpPr>
          <p:cNvPr id="553" name="Google Shape;553;p27"/>
          <p:cNvSpPr txBox="1"/>
          <p:nvPr/>
        </p:nvSpPr>
        <p:spPr>
          <a:xfrm rot="3457606">
            <a:off x="210392" y="3794524"/>
            <a:ext cx="126509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California</a:t>
            </a:r>
            <a:endParaRPr/>
          </a:p>
        </p:txBody>
      </p:sp>
      <p:sp>
        <p:nvSpPr>
          <p:cNvPr id="554" name="Google Shape;554;p27"/>
          <p:cNvSpPr txBox="1"/>
          <p:nvPr/>
        </p:nvSpPr>
        <p:spPr>
          <a:xfrm rot="-2440477">
            <a:off x="125260" y="1350721"/>
            <a:ext cx="1653017"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Canada and </a:t>
            </a:r>
            <a:endParaRPr/>
          </a:p>
          <a:p>
            <a:pPr indent="0" lvl="0" marL="0" marR="0" rtl="0" algn="ctr">
              <a:spcBef>
                <a:spcPts val="0"/>
              </a:spcBef>
              <a:spcAft>
                <a:spcPts val="0"/>
              </a:spcAft>
              <a:buNone/>
            </a:pPr>
            <a:r>
              <a:rPr lang="en-US" sz="2000">
                <a:solidFill>
                  <a:schemeClr val="dk1"/>
                </a:solidFill>
                <a:latin typeface="Arial"/>
                <a:ea typeface="Arial"/>
                <a:cs typeface="Arial"/>
                <a:sym typeface="Arial"/>
              </a:rPr>
              <a:t>WA state</a:t>
            </a:r>
            <a:endParaRPr/>
          </a:p>
        </p:txBody>
      </p:sp>
      <p:sp>
        <p:nvSpPr>
          <p:cNvPr id="555" name="Google Shape;555;p27"/>
          <p:cNvSpPr txBox="1"/>
          <p:nvPr/>
        </p:nvSpPr>
        <p:spPr>
          <a:xfrm>
            <a:off x="674522" y="3883"/>
            <a:ext cx="322697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Vector = Oysters</a:t>
            </a:r>
            <a:endParaRPr/>
          </a:p>
        </p:txBody>
      </p:sp>
      <p:pic>
        <p:nvPicPr>
          <p:cNvPr id="556" name="Google Shape;556;p27"/>
          <p:cNvPicPr preferRelativeResize="0"/>
          <p:nvPr/>
        </p:nvPicPr>
        <p:blipFill rotWithShape="1">
          <a:blip r:embed="rId4">
            <a:alphaModFix/>
          </a:blip>
          <a:srcRect b="0" l="0" r="0" t="0"/>
          <a:stretch/>
        </p:blipFill>
        <p:spPr>
          <a:xfrm rot="637792">
            <a:off x="2038908" y="603492"/>
            <a:ext cx="1462870" cy="1016440"/>
          </a:xfrm>
          <a:prstGeom prst="rect">
            <a:avLst/>
          </a:prstGeom>
          <a:noFill/>
          <a:ln>
            <a:noFill/>
          </a:ln>
        </p:spPr>
      </p:pic>
      <p:sp>
        <p:nvSpPr>
          <p:cNvPr id="557" name="Google Shape;557;p27"/>
          <p:cNvSpPr txBox="1"/>
          <p:nvPr/>
        </p:nvSpPr>
        <p:spPr>
          <a:xfrm rot="-3650810">
            <a:off x="4342961" y="1822122"/>
            <a:ext cx="1653017"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Canada and </a:t>
            </a:r>
            <a:endParaRPr/>
          </a:p>
          <a:p>
            <a:pPr indent="0" lvl="0" marL="0" marR="0" rtl="0" algn="ctr">
              <a:spcBef>
                <a:spcPts val="0"/>
              </a:spcBef>
              <a:spcAft>
                <a:spcPts val="0"/>
              </a:spcAft>
              <a:buNone/>
            </a:pPr>
            <a:r>
              <a:rPr lang="en-US" sz="2000">
                <a:solidFill>
                  <a:schemeClr val="dk1"/>
                </a:solidFill>
                <a:latin typeface="Arial"/>
                <a:ea typeface="Arial"/>
                <a:cs typeface="Arial"/>
                <a:sym typeface="Arial"/>
              </a:rPr>
              <a:t>WA state</a:t>
            </a:r>
            <a:endParaRPr/>
          </a:p>
        </p:txBody>
      </p:sp>
      <p:pic>
        <p:nvPicPr>
          <p:cNvPr id="558" name="Google Shape;558;p27"/>
          <p:cNvPicPr preferRelativeResize="0"/>
          <p:nvPr/>
        </p:nvPicPr>
        <p:blipFill rotWithShape="1">
          <a:blip r:embed="rId5">
            <a:alphaModFix/>
          </a:blip>
          <a:srcRect b="5637" l="4798" r="6161" t="4223"/>
          <a:stretch/>
        </p:blipFill>
        <p:spPr>
          <a:xfrm>
            <a:off x="5193646" y="1576061"/>
            <a:ext cx="3060815" cy="2988469"/>
          </a:xfrm>
          <a:prstGeom prst="ellipse">
            <a:avLst/>
          </a:prstGeom>
          <a:noFill/>
          <a:ln>
            <a:noFill/>
          </a:ln>
        </p:spPr>
      </p:pic>
      <p:sp>
        <p:nvSpPr>
          <p:cNvPr id="559" name="Google Shape;559;p27"/>
          <p:cNvSpPr txBox="1"/>
          <p:nvPr/>
        </p:nvSpPr>
        <p:spPr>
          <a:xfrm rot="-2700608">
            <a:off x="7663937" y="3975242"/>
            <a:ext cx="902811"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Seto Inland </a:t>
            </a:r>
            <a:endParaRPr/>
          </a:p>
          <a:p>
            <a:pPr indent="0" lvl="0" marL="0" marR="0" rtl="0" algn="ctr">
              <a:spcBef>
                <a:spcPts val="0"/>
              </a:spcBef>
              <a:spcAft>
                <a:spcPts val="0"/>
              </a:spcAft>
              <a:buNone/>
            </a:pPr>
            <a:r>
              <a:rPr lang="en-US" sz="1050">
                <a:solidFill>
                  <a:schemeClr val="dk1"/>
                </a:solidFill>
                <a:latin typeface="Arial"/>
                <a:ea typeface="Arial"/>
                <a:cs typeface="Arial"/>
                <a:sym typeface="Arial"/>
              </a:rPr>
              <a:t>Sea</a:t>
            </a:r>
            <a:endParaRPr/>
          </a:p>
        </p:txBody>
      </p:sp>
      <p:sp>
        <p:nvSpPr>
          <p:cNvPr id="560" name="Google Shape;560;p27"/>
          <p:cNvSpPr txBox="1"/>
          <p:nvPr/>
        </p:nvSpPr>
        <p:spPr>
          <a:xfrm rot="3981191">
            <a:off x="7871706" y="2414158"/>
            <a:ext cx="85517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Tokyo</a:t>
            </a:r>
            <a:endParaRPr/>
          </a:p>
        </p:txBody>
      </p:sp>
      <p:sp>
        <p:nvSpPr>
          <p:cNvPr id="561" name="Google Shape;561;p27"/>
          <p:cNvSpPr txBox="1"/>
          <p:nvPr/>
        </p:nvSpPr>
        <p:spPr>
          <a:xfrm rot="-1158242">
            <a:off x="6565857" y="4477583"/>
            <a:ext cx="133882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Kagoshima</a:t>
            </a:r>
            <a:endParaRPr/>
          </a:p>
        </p:txBody>
      </p:sp>
      <p:sp>
        <p:nvSpPr>
          <p:cNvPr id="562" name="Google Shape;562;p27"/>
          <p:cNvSpPr txBox="1"/>
          <p:nvPr/>
        </p:nvSpPr>
        <p:spPr>
          <a:xfrm rot="2115056">
            <a:off x="5148292" y="4272960"/>
            <a:ext cx="126509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California</a:t>
            </a:r>
            <a:endParaRPr/>
          </a:p>
        </p:txBody>
      </p:sp>
      <p:sp>
        <p:nvSpPr>
          <p:cNvPr id="563" name="Google Shape;563;p27"/>
          <p:cNvSpPr txBox="1"/>
          <p:nvPr/>
        </p:nvSpPr>
        <p:spPr>
          <a:xfrm rot="-2700608">
            <a:off x="6944967" y="1279824"/>
            <a:ext cx="580608"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Miyagi</a:t>
            </a:r>
            <a:endParaRPr/>
          </a:p>
        </p:txBody>
      </p:sp>
      <p:sp>
        <p:nvSpPr>
          <p:cNvPr id="564" name="Google Shape;564;p27"/>
          <p:cNvSpPr txBox="1"/>
          <p:nvPr/>
        </p:nvSpPr>
        <p:spPr>
          <a:xfrm rot="-2700608">
            <a:off x="6583635" y="1143335"/>
            <a:ext cx="83388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Hokkaido</a:t>
            </a:r>
            <a:endParaRPr/>
          </a:p>
        </p:txBody>
      </p:sp>
      <p:sp>
        <p:nvSpPr>
          <p:cNvPr id="565" name="Google Shape;565;p27"/>
          <p:cNvSpPr txBox="1"/>
          <p:nvPr/>
        </p:nvSpPr>
        <p:spPr>
          <a:xfrm>
            <a:off x="5200176" y="0"/>
            <a:ext cx="340971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Vector = Shipping</a:t>
            </a:r>
            <a:endParaRPr/>
          </a:p>
        </p:txBody>
      </p:sp>
      <p:pic>
        <p:nvPicPr>
          <p:cNvPr descr="A picture containing text&#10;&#10;Description automatically generated" id="566" name="Google Shape;566;p27"/>
          <p:cNvPicPr preferRelativeResize="0"/>
          <p:nvPr/>
        </p:nvPicPr>
        <p:blipFill rotWithShape="1">
          <a:blip r:embed="rId6">
            <a:alphaModFix/>
          </a:blip>
          <a:srcRect b="0" l="0" r="0" t="0"/>
          <a:stretch/>
        </p:blipFill>
        <p:spPr>
          <a:xfrm flipH="1">
            <a:off x="7319757" y="85671"/>
            <a:ext cx="1824242" cy="182424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0" name="Shape 570"/>
        <p:cNvGrpSpPr/>
        <p:nvPr/>
      </p:nvGrpSpPr>
      <p:grpSpPr>
        <a:xfrm>
          <a:off x="0" y="0"/>
          <a:ext cx="0" cy="0"/>
          <a:chOff x="0" y="0"/>
          <a:chExt cx="0" cy="0"/>
        </a:xfrm>
      </p:grpSpPr>
      <p:sp>
        <p:nvSpPr>
          <p:cNvPr id="571" name="Google Shape;571;p28"/>
          <p:cNvSpPr txBox="1"/>
          <p:nvPr/>
        </p:nvSpPr>
        <p:spPr>
          <a:xfrm>
            <a:off x="174171" y="1492170"/>
            <a:ext cx="263842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Battillaria attramentaria</a:t>
            </a:r>
            <a:endParaRPr i="1" sz="2400">
              <a:solidFill>
                <a:schemeClr val="dk1"/>
              </a:solidFill>
              <a:latin typeface="Arial"/>
              <a:ea typeface="Arial"/>
              <a:cs typeface="Arial"/>
              <a:sym typeface="Arial"/>
            </a:endParaRPr>
          </a:p>
        </p:txBody>
      </p:sp>
      <p:sp>
        <p:nvSpPr>
          <p:cNvPr id="572" name="Google Shape;572;p28"/>
          <p:cNvSpPr txBox="1"/>
          <p:nvPr/>
        </p:nvSpPr>
        <p:spPr>
          <a:xfrm>
            <a:off x="174172" y="2318619"/>
            <a:ext cx="1992853"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50">
                <a:solidFill>
                  <a:schemeClr val="dk1"/>
                </a:solidFill>
                <a:latin typeface="Arial"/>
                <a:ea typeface="Arial"/>
                <a:cs typeface="Arial"/>
                <a:sym typeface="Arial"/>
              </a:rPr>
              <a:t>Miura et al. 2005 </a:t>
            </a:r>
            <a:r>
              <a:rPr i="1" lang="en-US" sz="1350">
                <a:solidFill>
                  <a:schemeClr val="dk1"/>
                </a:solidFill>
                <a:latin typeface="Arial"/>
                <a:ea typeface="Arial"/>
                <a:cs typeface="Arial"/>
                <a:sym typeface="Arial"/>
              </a:rPr>
              <a:t>PNAS</a:t>
            </a:r>
            <a:endParaRPr/>
          </a:p>
        </p:txBody>
      </p:sp>
      <p:pic>
        <p:nvPicPr>
          <p:cNvPr id="573" name="Google Shape;573;p28"/>
          <p:cNvPicPr preferRelativeResize="0"/>
          <p:nvPr/>
        </p:nvPicPr>
        <p:blipFill rotWithShape="1">
          <a:blip r:embed="rId3">
            <a:alphaModFix/>
          </a:blip>
          <a:srcRect b="0" l="0" r="0" t="0"/>
          <a:stretch/>
        </p:blipFill>
        <p:spPr>
          <a:xfrm rot="5400000">
            <a:off x="23199" y="3384685"/>
            <a:ext cx="2134663" cy="994625"/>
          </a:xfrm>
          <a:prstGeom prst="rect">
            <a:avLst/>
          </a:prstGeom>
          <a:noFill/>
          <a:ln>
            <a:noFill/>
          </a:ln>
        </p:spPr>
      </p:pic>
      <p:pic>
        <p:nvPicPr>
          <p:cNvPr descr="Diagram&#10;&#10;Description automatically generated" id="574" name="Google Shape;574;p28"/>
          <p:cNvPicPr preferRelativeResize="0"/>
          <p:nvPr/>
        </p:nvPicPr>
        <p:blipFill rotWithShape="1">
          <a:blip r:embed="rId4">
            <a:alphaModFix/>
          </a:blip>
          <a:srcRect b="0" l="0" r="0" t="0"/>
          <a:stretch/>
        </p:blipFill>
        <p:spPr>
          <a:xfrm>
            <a:off x="3339193" y="1412310"/>
            <a:ext cx="3924300" cy="3505200"/>
          </a:xfrm>
          <a:prstGeom prst="rect">
            <a:avLst/>
          </a:prstGeom>
          <a:noFill/>
          <a:ln>
            <a:noFill/>
          </a:ln>
        </p:spPr>
      </p:pic>
      <p:sp>
        <p:nvSpPr>
          <p:cNvPr id="575" name="Google Shape;575;p28"/>
          <p:cNvSpPr txBox="1"/>
          <p:nvPr>
            <p:ph type="title"/>
          </p:nvPr>
        </p:nvSpPr>
        <p:spPr>
          <a:xfrm>
            <a:off x="823396" y="279595"/>
            <a:ext cx="7497208" cy="85725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a:latin typeface="Arial"/>
                <a:ea typeface="Arial"/>
                <a:cs typeface="Arial"/>
                <a:sym typeface="Arial"/>
              </a:rPr>
              <a:t>Approximate Bayesian Computation (ABC) evaluates alternative invasion hypotheses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9" name="Shape 579"/>
        <p:cNvGrpSpPr/>
        <p:nvPr/>
      </p:nvGrpSpPr>
      <p:grpSpPr>
        <a:xfrm>
          <a:off x="0" y="0"/>
          <a:ext cx="0" cy="0"/>
          <a:chOff x="0" y="0"/>
          <a:chExt cx="0" cy="0"/>
        </a:xfrm>
      </p:grpSpPr>
      <p:pic>
        <p:nvPicPr>
          <p:cNvPr id="580" name="Google Shape;580;p29"/>
          <p:cNvPicPr preferRelativeResize="0"/>
          <p:nvPr/>
        </p:nvPicPr>
        <p:blipFill rotWithShape="1">
          <a:blip r:embed="rId3">
            <a:alphaModFix/>
          </a:blip>
          <a:srcRect b="0" l="0" r="0" t="0"/>
          <a:stretch/>
        </p:blipFill>
        <p:spPr>
          <a:xfrm>
            <a:off x="0" y="708220"/>
            <a:ext cx="5143500" cy="5143500"/>
          </a:xfrm>
          <a:prstGeom prst="rect">
            <a:avLst/>
          </a:prstGeom>
          <a:noFill/>
          <a:ln>
            <a:noFill/>
          </a:ln>
        </p:spPr>
      </p:pic>
      <p:pic>
        <p:nvPicPr>
          <p:cNvPr id="581" name="Google Shape;581;p29"/>
          <p:cNvPicPr preferRelativeResize="0"/>
          <p:nvPr/>
        </p:nvPicPr>
        <p:blipFill rotWithShape="1">
          <a:blip r:embed="rId4">
            <a:alphaModFix/>
          </a:blip>
          <a:srcRect b="0" l="0" r="0" t="0"/>
          <a:stretch/>
        </p:blipFill>
        <p:spPr>
          <a:xfrm>
            <a:off x="5058889" y="1309690"/>
            <a:ext cx="3671448" cy="2524120"/>
          </a:xfrm>
          <a:prstGeom prst="rect">
            <a:avLst/>
          </a:prstGeom>
          <a:noFill/>
          <a:ln cap="flat" cmpd="sng" w="9525">
            <a:solidFill>
              <a:schemeClr val="dk1"/>
            </a:solidFill>
            <a:prstDash val="solid"/>
            <a:round/>
            <a:headEnd len="sm" w="sm" type="none"/>
            <a:tailEnd len="sm" w="sm" type="none"/>
          </a:ln>
        </p:spPr>
      </p:pic>
      <p:sp>
        <p:nvSpPr>
          <p:cNvPr id="582" name="Google Shape;582;p29"/>
          <p:cNvSpPr/>
          <p:nvPr/>
        </p:nvSpPr>
        <p:spPr>
          <a:xfrm>
            <a:off x="682663" y="4229100"/>
            <a:ext cx="1246909" cy="914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3" name="Google Shape;583;p29"/>
          <p:cNvSpPr txBox="1"/>
          <p:nvPr>
            <p:ph type="title"/>
          </p:nvPr>
        </p:nvSpPr>
        <p:spPr>
          <a:xfrm>
            <a:off x="823396" y="279595"/>
            <a:ext cx="7497208" cy="85725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a:latin typeface="Arial"/>
                <a:ea typeface="Arial"/>
                <a:cs typeface="Arial"/>
                <a:sym typeface="Arial"/>
              </a:rPr>
              <a:t>Approximate Bayesian Computation (ABC) evaluates alternative invasion hypotheses</a:t>
            </a:r>
            <a:endParaRPr/>
          </a:p>
        </p:txBody>
      </p:sp>
      <p:sp>
        <p:nvSpPr>
          <p:cNvPr id="584" name="Google Shape;584;p29"/>
          <p:cNvSpPr txBox="1"/>
          <p:nvPr/>
        </p:nvSpPr>
        <p:spPr>
          <a:xfrm>
            <a:off x="4887056" y="3850504"/>
            <a:ext cx="4256944"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 200K FastSimCoal simulations per model</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We vary Time since coalescent, Mutation rate, Effective population size (Ne)</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4 migration models</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 Response: diversity within and among populations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
        <p:nvSpPr>
          <p:cNvPr id="200" name="Google Shape;200;p3"/>
          <p:cNvSpPr txBox="1"/>
          <p:nvPr>
            <p:ph type="title"/>
          </p:nvPr>
        </p:nvSpPr>
        <p:spPr>
          <a:xfrm>
            <a:off x="222143" y="124185"/>
            <a:ext cx="5276456" cy="129568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i="1" lang="en-US">
                <a:latin typeface="Arial"/>
                <a:ea typeface="Arial"/>
                <a:cs typeface="Arial"/>
                <a:sym typeface="Arial"/>
              </a:rPr>
              <a:t>Identifying vectors and the native sources of introduced species </a:t>
            </a:r>
            <a:endParaRPr/>
          </a:p>
        </p:txBody>
      </p:sp>
      <p:sp>
        <p:nvSpPr>
          <p:cNvPr id="201" name="Google Shape;201;p3"/>
          <p:cNvSpPr txBox="1"/>
          <p:nvPr>
            <p:ph idx="1" type="body"/>
          </p:nvPr>
        </p:nvSpPr>
        <p:spPr>
          <a:xfrm>
            <a:off x="5424055" y="159848"/>
            <a:ext cx="3719945" cy="1674063"/>
          </a:xfrm>
          <a:prstGeom prst="rect">
            <a:avLst/>
          </a:prstGeom>
          <a:noFill/>
          <a:ln>
            <a:noFill/>
          </a:ln>
        </p:spPr>
        <p:txBody>
          <a:bodyPr anchorCtr="0" anchor="t" bIns="45700" lIns="91425" spcFirstLastPara="1" rIns="91425" wrap="square" tIns="45700">
            <a:normAutofit lnSpcReduction="10000"/>
          </a:bodyPr>
          <a:lstStyle/>
          <a:p>
            <a:pPr indent="-171450" lvl="0" marL="171450" rtl="0" algn="l">
              <a:lnSpc>
                <a:spcPct val="90000"/>
              </a:lnSpc>
              <a:spcBef>
                <a:spcPts val="0"/>
              </a:spcBef>
              <a:spcAft>
                <a:spcPts val="0"/>
              </a:spcAft>
              <a:buClr>
                <a:schemeClr val="dk1"/>
              </a:buClr>
              <a:buSzPts val="2100"/>
              <a:buChar char="•"/>
            </a:pPr>
            <a:r>
              <a:rPr lang="en-US">
                <a:latin typeface="Arial"/>
                <a:ea typeface="Arial"/>
                <a:cs typeface="Arial"/>
                <a:sym typeface="Arial"/>
              </a:rPr>
              <a:t>Prevent future invasions</a:t>
            </a:r>
            <a:endParaRPr/>
          </a:p>
          <a:p>
            <a:pPr indent="-171450" lvl="0" marL="171450" rtl="0" algn="l">
              <a:lnSpc>
                <a:spcPct val="90000"/>
              </a:lnSpc>
              <a:spcBef>
                <a:spcPts val="750"/>
              </a:spcBef>
              <a:spcAft>
                <a:spcPts val="0"/>
              </a:spcAft>
              <a:buClr>
                <a:schemeClr val="dk1"/>
              </a:buClr>
              <a:buSzPts val="2100"/>
              <a:buChar char="•"/>
            </a:pPr>
            <a:r>
              <a:rPr lang="en-US">
                <a:latin typeface="Arial"/>
                <a:ea typeface="Arial"/>
                <a:cs typeface="Arial"/>
                <a:sym typeface="Arial"/>
              </a:rPr>
              <a:t>Understand why a species succeeds or fails</a:t>
            </a:r>
            <a:endParaRPr/>
          </a:p>
          <a:p>
            <a:pPr indent="-171450" lvl="0" marL="171450" rtl="0" algn="l">
              <a:lnSpc>
                <a:spcPct val="90000"/>
              </a:lnSpc>
              <a:spcBef>
                <a:spcPts val="750"/>
              </a:spcBef>
              <a:spcAft>
                <a:spcPts val="0"/>
              </a:spcAft>
              <a:buClr>
                <a:schemeClr val="dk1"/>
              </a:buClr>
              <a:buSzPts val="2100"/>
              <a:buChar char="•"/>
            </a:pPr>
            <a:r>
              <a:rPr lang="en-US">
                <a:latin typeface="Arial"/>
                <a:ea typeface="Arial"/>
                <a:cs typeface="Arial"/>
                <a:sym typeface="Arial"/>
              </a:rPr>
              <a:t>Understand its future threat (adaptive capacity)</a:t>
            </a:r>
            <a:endParaRPr/>
          </a:p>
        </p:txBody>
      </p:sp>
      <p:pic>
        <p:nvPicPr>
          <p:cNvPr descr="rius.png" id="202" name="Google Shape;202;p3"/>
          <p:cNvPicPr preferRelativeResize="0"/>
          <p:nvPr/>
        </p:nvPicPr>
        <p:blipFill rotWithShape="1">
          <a:blip r:embed="rId3">
            <a:alphaModFix amt="70000"/>
          </a:blip>
          <a:srcRect b="0" l="0" r="0" t="0"/>
          <a:stretch/>
        </p:blipFill>
        <p:spPr>
          <a:xfrm>
            <a:off x="708549" y="1833911"/>
            <a:ext cx="7726902" cy="3256274"/>
          </a:xfrm>
          <a:prstGeom prst="rect">
            <a:avLst/>
          </a:prstGeom>
          <a:noFill/>
          <a:ln>
            <a:noFill/>
          </a:ln>
        </p:spPr>
      </p:pic>
      <p:sp>
        <p:nvSpPr>
          <p:cNvPr id="203" name="Google Shape;203;p3"/>
          <p:cNvSpPr txBox="1"/>
          <p:nvPr/>
        </p:nvSpPr>
        <p:spPr>
          <a:xfrm>
            <a:off x="222143" y="1419874"/>
            <a:ext cx="2133918"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000000"/>
                </a:solidFill>
                <a:latin typeface="Arial"/>
                <a:ea typeface="Arial"/>
                <a:cs typeface="Arial"/>
                <a:sym typeface="Arial"/>
              </a:rPr>
              <a:t>Rius et al. 2014 </a:t>
            </a:r>
            <a:r>
              <a:rPr b="0" i="1" lang="en-US" sz="1350" u="none" cap="none" strike="noStrike">
                <a:solidFill>
                  <a:srgbClr val="000000"/>
                </a:solidFill>
                <a:latin typeface="Arial"/>
                <a:ea typeface="Arial"/>
                <a:cs typeface="Arial"/>
                <a:sym typeface="Arial"/>
              </a:rPr>
              <a:t>Biol. Inv.</a:t>
            </a:r>
            <a:r>
              <a:rPr b="0" i="0" lang="en-US" sz="1350" u="none" cap="none" strike="noStrike">
                <a:solidFill>
                  <a:srgbClr val="000000"/>
                </a:solidFill>
                <a:latin typeface="Arial"/>
                <a:ea typeface="Arial"/>
                <a:cs typeface="Arial"/>
                <a:sym typeface="Aria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9" name="Shape 589"/>
        <p:cNvGrpSpPr/>
        <p:nvPr/>
      </p:nvGrpSpPr>
      <p:grpSpPr>
        <a:xfrm>
          <a:off x="0" y="0"/>
          <a:ext cx="0" cy="0"/>
          <a:chOff x="0" y="0"/>
          <a:chExt cx="0" cy="0"/>
        </a:xfrm>
      </p:grpSpPr>
      <p:pic>
        <p:nvPicPr>
          <p:cNvPr descr="Chart, scatter chart&#10;&#10;Description automatically generated" id="590" name="Google Shape;590;p30"/>
          <p:cNvPicPr preferRelativeResize="0"/>
          <p:nvPr>
            <p:ph idx="1" type="body"/>
          </p:nvPr>
        </p:nvPicPr>
        <p:blipFill rotWithShape="1">
          <a:blip r:embed="rId3">
            <a:alphaModFix/>
          </a:blip>
          <a:srcRect b="35748" l="26350" r="2049" t="4483"/>
          <a:stretch/>
        </p:blipFill>
        <p:spPr>
          <a:xfrm>
            <a:off x="2239102" y="1725743"/>
            <a:ext cx="4121296" cy="3217369"/>
          </a:xfrm>
          <a:prstGeom prst="rect">
            <a:avLst/>
          </a:prstGeom>
          <a:noFill/>
          <a:ln cap="flat" cmpd="sng" w="9525">
            <a:solidFill>
              <a:schemeClr val="dk1"/>
            </a:solidFill>
            <a:prstDash val="solid"/>
            <a:round/>
            <a:headEnd len="sm" w="sm" type="none"/>
            <a:tailEnd len="sm" w="sm" type="none"/>
          </a:ln>
        </p:spPr>
      </p:pic>
      <p:sp>
        <p:nvSpPr>
          <p:cNvPr id="591" name="Google Shape;591;p30"/>
          <p:cNvSpPr/>
          <p:nvPr/>
        </p:nvSpPr>
        <p:spPr>
          <a:xfrm>
            <a:off x="5996997" y="3172173"/>
            <a:ext cx="259192" cy="259192"/>
          </a:xfrm>
          <a:prstGeom prst="ellipse">
            <a:avLst/>
          </a:prstGeom>
          <a:gradFill>
            <a:gsLst>
              <a:gs pos="0">
                <a:srgbClr val="3E7FCD">
                  <a:alpha val="30980"/>
                </a:srgbClr>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2" name="Google Shape;592;p30"/>
          <p:cNvSpPr/>
          <p:nvPr/>
        </p:nvSpPr>
        <p:spPr>
          <a:xfrm>
            <a:off x="2273732" y="4460734"/>
            <a:ext cx="1251857" cy="45224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3" name="Google Shape;593;p30"/>
          <p:cNvSpPr txBox="1"/>
          <p:nvPr/>
        </p:nvSpPr>
        <p:spPr>
          <a:xfrm>
            <a:off x="174171" y="1492170"/>
            <a:ext cx="263842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Battillaria attramentaria</a:t>
            </a:r>
            <a:endParaRPr i="1" sz="2400">
              <a:solidFill>
                <a:schemeClr val="dk1"/>
              </a:solidFill>
              <a:latin typeface="Arial"/>
              <a:ea typeface="Arial"/>
              <a:cs typeface="Arial"/>
              <a:sym typeface="Arial"/>
            </a:endParaRPr>
          </a:p>
        </p:txBody>
      </p:sp>
      <p:sp>
        <p:nvSpPr>
          <p:cNvPr id="594" name="Google Shape;594;p30"/>
          <p:cNvSpPr txBox="1"/>
          <p:nvPr/>
        </p:nvSpPr>
        <p:spPr>
          <a:xfrm>
            <a:off x="174172" y="2318619"/>
            <a:ext cx="1992853"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50">
                <a:solidFill>
                  <a:schemeClr val="dk1"/>
                </a:solidFill>
                <a:latin typeface="Arial"/>
                <a:ea typeface="Arial"/>
                <a:cs typeface="Arial"/>
                <a:sym typeface="Arial"/>
              </a:rPr>
              <a:t>Miura et al. 2005 </a:t>
            </a:r>
            <a:r>
              <a:rPr i="1" lang="en-US" sz="1350">
                <a:solidFill>
                  <a:schemeClr val="dk1"/>
                </a:solidFill>
                <a:latin typeface="Arial"/>
                <a:ea typeface="Arial"/>
                <a:cs typeface="Arial"/>
                <a:sym typeface="Arial"/>
              </a:rPr>
              <a:t>PNAS</a:t>
            </a:r>
            <a:endParaRPr/>
          </a:p>
        </p:txBody>
      </p:sp>
      <p:pic>
        <p:nvPicPr>
          <p:cNvPr id="595" name="Google Shape;595;p30"/>
          <p:cNvPicPr preferRelativeResize="0"/>
          <p:nvPr/>
        </p:nvPicPr>
        <p:blipFill rotWithShape="1">
          <a:blip r:embed="rId4">
            <a:alphaModFix/>
          </a:blip>
          <a:srcRect b="0" l="0" r="0" t="0"/>
          <a:stretch/>
        </p:blipFill>
        <p:spPr>
          <a:xfrm rot="5400000">
            <a:off x="23199" y="3384685"/>
            <a:ext cx="2134663" cy="994625"/>
          </a:xfrm>
          <a:prstGeom prst="rect">
            <a:avLst/>
          </a:prstGeom>
          <a:noFill/>
          <a:ln>
            <a:noFill/>
          </a:ln>
        </p:spPr>
      </p:pic>
      <p:grpSp>
        <p:nvGrpSpPr>
          <p:cNvPr id="596" name="Google Shape;596;p30"/>
          <p:cNvGrpSpPr/>
          <p:nvPr/>
        </p:nvGrpSpPr>
        <p:grpSpPr>
          <a:xfrm>
            <a:off x="6775937" y="1458698"/>
            <a:ext cx="1774845" cy="2734991"/>
            <a:chOff x="6964774" y="1725743"/>
            <a:chExt cx="1774845" cy="2734991"/>
          </a:xfrm>
        </p:grpSpPr>
        <p:sp>
          <p:nvSpPr>
            <p:cNvPr id="597" name="Google Shape;597;p30"/>
            <p:cNvSpPr/>
            <p:nvPr/>
          </p:nvSpPr>
          <p:spPr>
            <a:xfrm>
              <a:off x="7384994" y="3991467"/>
              <a:ext cx="195943" cy="195943"/>
            </a:xfrm>
            <a:prstGeom prst="ellipse">
              <a:avLst/>
            </a:prstGeom>
            <a:solidFill>
              <a:srgbClr val="4B0055"/>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8" name="Google Shape;598;p30"/>
            <p:cNvSpPr/>
            <p:nvPr/>
          </p:nvSpPr>
          <p:spPr>
            <a:xfrm>
              <a:off x="7384994" y="3562723"/>
              <a:ext cx="195943" cy="195943"/>
            </a:xfrm>
            <a:prstGeom prst="ellipse">
              <a:avLst/>
            </a:prstGeom>
            <a:solidFill>
              <a:srgbClr val="007095"/>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9" name="Google Shape;599;p30"/>
            <p:cNvSpPr/>
            <p:nvPr/>
          </p:nvSpPr>
          <p:spPr>
            <a:xfrm>
              <a:off x="7353250" y="2369201"/>
              <a:ext cx="195943" cy="195943"/>
            </a:xfrm>
            <a:prstGeom prst="ellipse">
              <a:avLst/>
            </a:prstGeom>
            <a:solidFill>
              <a:srgbClr val="00BE7D"/>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0" name="Google Shape;600;p30"/>
            <p:cNvSpPr/>
            <p:nvPr/>
          </p:nvSpPr>
          <p:spPr>
            <a:xfrm>
              <a:off x="7363222" y="2717230"/>
              <a:ext cx="195943" cy="195943"/>
            </a:xfrm>
            <a:prstGeom prst="ellipse">
              <a:avLst/>
            </a:prstGeom>
            <a:solidFill>
              <a:srgbClr val="FEE332"/>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1" name="Google Shape;601;p30"/>
            <p:cNvSpPr txBox="1"/>
            <p:nvPr/>
          </p:nvSpPr>
          <p:spPr>
            <a:xfrm>
              <a:off x="6964774" y="1838425"/>
              <a:ext cx="15568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Oyster vector</a:t>
              </a:r>
              <a:endParaRPr/>
            </a:p>
          </p:txBody>
        </p:sp>
        <p:sp>
          <p:nvSpPr>
            <p:cNvPr id="602" name="Google Shape;602;p30"/>
            <p:cNvSpPr txBox="1"/>
            <p:nvPr/>
          </p:nvSpPr>
          <p:spPr>
            <a:xfrm>
              <a:off x="7576178" y="2247139"/>
              <a:ext cx="100540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model 1</a:t>
              </a:r>
              <a:endParaRPr/>
            </a:p>
          </p:txBody>
        </p:sp>
        <p:sp>
          <p:nvSpPr>
            <p:cNvPr id="603" name="Google Shape;603;p30"/>
            <p:cNvSpPr txBox="1"/>
            <p:nvPr/>
          </p:nvSpPr>
          <p:spPr>
            <a:xfrm>
              <a:off x="7592277" y="2655853"/>
              <a:ext cx="100540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model 2</a:t>
              </a:r>
              <a:endParaRPr/>
            </a:p>
          </p:txBody>
        </p:sp>
        <p:sp>
          <p:nvSpPr>
            <p:cNvPr id="604" name="Google Shape;604;p30"/>
            <p:cNvSpPr txBox="1"/>
            <p:nvPr/>
          </p:nvSpPr>
          <p:spPr>
            <a:xfrm>
              <a:off x="6964774" y="3064567"/>
              <a:ext cx="17748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Shipping vector</a:t>
              </a:r>
              <a:endParaRPr/>
            </a:p>
          </p:txBody>
        </p:sp>
        <p:sp>
          <p:nvSpPr>
            <p:cNvPr id="605" name="Google Shape;605;p30"/>
            <p:cNvSpPr txBox="1"/>
            <p:nvPr/>
          </p:nvSpPr>
          <p:spPr>
            <a:xfrm>
              <a:off x="7576178" y="3473281"/>
              <a:ext cx="9925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30 days</a:t>
              </a:r>
              <a:endParaRPr/>
            </a:p>
          </p:txBody>
        </p:sp>
        <p:sp>
          <p:nvSpPr>
            <p:cNvPr id="606" name="Google Shape;606;p30"/>
            <p:cNvSpPr txBox="1"/>
            <p:nvPr/>
          </p:nvSpPr>
          <p:spPr>
            <a:xfrm>
              <a:off x="7598688" y="3881997"/>
              <a:ext cx="9925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60 days</a:t>
              </a:r>
              <a:endParaRPr/>
            </a:p>
          </p:txBody>
        </p:sp>
        <p:sp>
          <p:nvSpPr>
            <p:cNvPr id="607" name="Google Shape;607;p30"/>
            <p:cNvSpPr/>
            <p:nvPr/>
          </p:nvSpPr>
          <p:spPr>
            <a:xfrm>
              <a:off x="6964774" y="1725743"/>
              <a:ext cx="1774845" cy="2734991"/>
            </a:xfrm>
            <a:prstGeom prst="rect">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608" name="Google Shape;608;p30"/>
          <p:cNvSpPr txBox="1"/>
          <p:nvPr/>
        </p:nvSpPr>
        <p:spPr>
          <a:xfrm>
            <a:off x="4072075" y="4671754"/>
            <a:ext cx="58221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PC1</a:t>
            </a:r>
            <a:endParaRPr/>
          </a:p>
        </p:txBody>
      </p:sp>
      <p:sp>
        <p:nvSpPr>
          <p:cNvPr id="609" name="Google Shape;609;p30"/>
          <p:cNvSpPr txBox="1"/>
          <p:nvPr/>
        </p:nvSpPr>
        <p:spPr>
          <a:xfrm rot="-5400000">
            <a:off x="2089863" y="3188314"/>
            <a:ext cx="6335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PC2</a:t>
            </a:r>
            <a:endParaRPr/>
          </a:p>
        </p:txBody>
      </p:sp>
      <p:sp>
        <p:nvSpPr>
          <p:cNvPr id="610" name="Google Shape;610;p30"/>
          <p:cNvSpPr txBox="1"/>
          <p:nvPr>
            <p:ph type="title"/>
          </p:nvPr>
        </p:nvSpPr>
        <p:spPr>
          <a:xfrm>
            <a:off x="823396" y="279595"/>
            <a:ext cx="7497208" cy="85725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a:latin typeface="Arial"/>
                <a:ea typeface="Arial"/>
                <a:cs typeface="Arial"/>
                <a:sym typeface="Arial"/>
              </a:rPr>
              <a:t>Approximate Bayesian Computation (ABC) evaluates alternative invasion hypotheses</a:t>
            </a:r>
            <a:endParaRPr/>
          </a:p>
        </p:txBody>
      </p:sp>
      <p:sp>
        <p:nvSpPr>
          <p:cNvPr id="611" name="Google Shape;611;p30"/>
          <p:cNvSpPr txBox="1"/>
          <p:nvPr/>
        </p:nvSpPr>
        <p:spPr>
          <a:xfrm>
            <a:off x="6705087" y="4293926"/>
            <a:ext cx="235708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Principal Components Analysis (PCA) of population genetics statistics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6" name="Shape 616"/>
        <p:cNvGrpSpPr/>
        <p:nvPr/>
      </p:nvGrpSpPr>
      <p:grpSpPr>
        <a:xfrm>
          <a:off x="0" y="0"/>
          <a:ext cx="0" cy="0"/>
          <a:chOff x="0" y="0"/>
          <a:chExt cx="0" cy="0"/>
        </a:xfrm>
      </p:grpSpPr>
      <p:pic>
        <p:nvPicPr>
          <p:cNvPr descr="Timeline&#10;&#10;Description automatically generated" id="617" name="Google Shape;617;p31"/>
          <p:cNvPicPr preferRelativeResize="0"/>
          <p:nvPr/>
        </p:nvPicPr>
        <p:blipFill rotWithShape="1">
          <a:blip r:embed="rId3">
            <a:alphaModFix/>
          </a:blip>
          <a:srcRect b="-1" l="0" r="0" t="47240"/>
          <a:stretch/>
        </p:blipFill>
        <p:spPr>
          <a:xfrm>
            <a:off x="1949862" y="3630254"/>
            <a:ext cx="5256657" cy="768459"/>
          </a:xfrm>
          <a:prstGeom prst="rect">
            <a:avLst/>
          </a:prstGeom>
          <a:noFill/>
          <a:ln>
            <a:noFill/>
          </a:ln>
        </p:spPr>
      </p:pic>
      <p:sp>
        <p:nvSpPr>
          <p:cNvPr id="618" name="Google Shape;618;p31"/>
          <p:cNvSpPr txBox="1"/>
          <p:nvPr/>
        </p:nvSpPr>
        <p:spPr>
          <a:xfrm>
            <a:off x="2954229" y="4398713"/>
            <a:ext cx="3383196"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Strength of support </a:t>
            </a:r>
            <a:r>
              <a:rPr lang="en-US" sz="1600">
                <a:solidFill>
                  <a:schemeClr val="dk1"/>
                </a:solidFill>
                <a:latin typeface="Arial"/>
                <a:ea typeface="Arial"/>
                <a:cs typeface="Arial"/>
                <a:sym typeface="Arial"/>
              </a:rPr>
              <a:t>(Bayes Factor)</a:t>
            </a:r>
            <a:endParaRPr sz="2400">
              <a:solidFill>
                <a:schemeClr val="dk1"/>
              </a:solidFill>
              <a:latin typeface="Arial"/>
              <a:ea typeface="Arial"/>
              <a:cs typeface="Arial"/>
              <a:sym typeface="Arial"/>
            </a:endParaRPr>
          </a:p>
        </p:txBody>
      </p:sp>
      <p:sp>
        <p:nvSpPr>
          <p:cNvPr id="619" name="Google Shape;619;p31"/>
          <p:cNvSpPr/>
          <p:nvPr/>
        </p:nvSpPr>
        <p:spPr>
          <a:xfrm rot="-5400000">
            <a:off x="1761752" y="3592833"/>
            <a:ext cx="353085" cy="304384"/>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0" name="Google Shape;620;p31"/>
          <p:cNvSpPr/>
          <p:nvPr/>
        </p:nvSpPr>
        <p:spPr>
          <a:xfrm rot="5400000">
            <a:off x="7041544" y="3592834"/>
            <a:ext cx="353085" cy="304384"/>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1" name="Google Shape;621;p31"/>
          <p:cNvSpPr txBox="1"/>
          <p:nvPr>
            <p:ph type="title"/>
          </p:nvPr>
        </p:nvSpPr>
        <p:spPr>
          <a:xfrm>
            <a:off x="823396" y="279595"/>
            <a:ext cx="7497208" cy="85725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a:latin typeface="Arial"/>
                <a:ea typeface="Arial"/>
                <a:cs typeface="Arial"/>
                <a:sym typeface="Arial"/>
              </a:rPr>
              <a:t>Approximate Bayesian Computation (ABC) evaluates alternative invasion hypotheses</a:t>
            </a:r>
            <a:endParaRPr/>
          </a:p>
        </p:txBody>
      </p:sp>
      <p:sp>
        <p:nvSpPr>
          <p:cNvPr id="622" name="Google Shape;622;p31"/>
          <p:cNvSpPr txBox="1"/>
          <p:nvPr/>
        </p:nvSpPr>
        <p:spPr>
          <a:xfrm>
            <a:off x="7192979" y="4254061"/>
            <a:ext cx="18985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Vector = oyster</a:t>
            </a:r>
            <a:endParaRPr/>
          </a:p>
        </p:txBody>
      </p:sp>
      <p:sp>
        <p:nvSpPr>
          <p:cNvPr id="623" name="Google Shape;623;p31"/>
          <p:cNvSpPr txBox="1"/>
          <p:nvPr/>
        </p:nvSpPr>
        <p:spPr>
          <a:xfrm>
            <a:off x="0" y="4292579"/>
            <a:ext cx="21582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Vector = shipping</a:t>
            </a:r>
            <a:endParaRPr/>
          </a:p>
        </p:txBody>
      </p:sp>
      <p:pic>
        <p:nvPicPr>
          <p:cNvPr id="624" name="Google Shape;624;p31"/>
          <p:cNvPicPr preferRelativeResize="0"/>
          <p:nvPr/>
        </p:nvPicPr>
        <p:blipFill rotWithShape="1">
          <a:blip r:embed="rId4">
            <a:alphaModFix/>
          </a:blip>
          <a:srcRect b="0" l="0" r="0" t="0"/>
          <a:stretch/>
        </p:blipFill>
        <p:spPr>
          <a:xfrm rot="637792">
            <a:off x="7489056" y="3278554"/>
            <a:ext cx="1518189" cy="1054878"/>
          </a:xfrm>
          <a:prstGeom prst="rect">
            <a:avLst/>
          </a:prstGeom>
          <a:noFill/>
          <a:ln>
            <a:noFill/>
          </a:ln>
        </p:spPr>
      </p:pic>
      <p:pic>
        <p:nvPicPr>
          <p:cNvPr descr="A picture containing text&#10;&#10;Description automatically generated" id="625" name="Google Shape;625;p31"/>
          <p:cNvPicPr preferRelativeResize="0"/>
          <p:nvPr/>
        </p:nvPicPr>
        <p:blipFill rotWithShape="1">
          <a:blip r:embed="rId5">
            <a:alphaModFix/>
          </a:blip>
          <a:srcRect b="0" l="0" r="0" t="0"/>
          <a:stretch/>
        </p:blipFill>
        <p:spPr>
          <a:xfrm flipH="1">
            <a:off x="337759" y="3087653"/>
            <a:ext cx="1366463" cy="136646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9" name="Shape 629"/>
        <p:cNvGrpSpPr/>
        <p:nvPr/>
      </p:nvGrpSpPr>
      <p:grpSpPr>
        <a:xfrm>
          <a:off x="0" y="0"/>
          <a:ext cx="0" cy="0"/>
          <a:chOff x="0" y="0"/>
          <a:chExt cx="0" cy="0"/>
        </a:xfrm>
      </p:grpSpPr>
      <p:sp>
        <p:nvSpPr>
          <p:cNvPr id="630" name="Google Shape;630;p32"/>
          <p:cNvSpPr txBox="1"/>
          <p:nvPr/>
        </p:nvSpPr>
        <p:spPr>
          <a:xfrm>
            <a:off x="5331451" y="74777"/>
            <a:ext cx="182317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Batillaria attramentaria</a:t>
            </a:r>
            <a:endParaRPr i="1" sz="1800">
              <a:solidFill>
                <a:schemeClr val="dk1"/>
              </a:solidFill>
              <a:latin typeface="Arial"/>
              <a:ea typeface="Arial"/>
              <a:cs typeface="Arial"/>
              <a:sym typeface="Arial"/>
            </a:endParaRPr>
          </a:p>
        </p:txBody>
      </p:sp>
      <p:pic>
        <p:nvPicPr>
          <p:cNvPr id="631" name="Google Shape;631;p32"/>
          <p:cNvPicPr preferRelativeResize="0"/>
          <p:nvPr/>
        </p:nvPicPr>
        <p:blipFill rotWithShape="1">
          <a:blip r:embed="rId3">
            <a:alphaModFix/>
          </a:blip>
          <a:srcRect b="0" l="0" r="0" t="0"/>
          <a:stretch/>
        </p:blipFill>
        <p:spPr>
          <a:xfrm>
            <a:off x="5331451" y="805401"/>
            <a:ext cx="1611356" cy="750795"/>
          </a:xfrm>
          <a:prstGeom prst="rect">
            <a:avLst/>
          </a:prstGeom>
          <a:noFill/>
          <a:ln>
            <a:noFill/>
          </a:ln>
        </p:spPr>
      </p:pic>
      <p:cxnSp>
        <p:nvCxnSpPr>
          <p:cNvPr id="632" name="Google Shape;632;p32"/>
          <p:cNvCxnSpPr>
            <a:endCxn id="631" idx="2"/>
          </p:cNvCxnSpPr>
          <p:nvPr/>
        </p:nvCxnSpPr>
        <p:spPr>
          <a:xfrm rot="10800000">
            <a:off x="6137129" y="1556196"/>
            <a:ext cx="272700" cy="1975200"/>
          </a:xfrm>
          <a:prstGeom prst="straightConnector1">
            <a:avLst/>
          </a:prstGeom>
          <a:noFill/>
          <a:ln cap="flat" cmpd="sng" w="28575">
            <a:solidFill>
              <a:srgbClr val="0000FF"/>
            </a:solidFill>
            <a:prstDash val="solid"/>
            <a:round/>
            <a:headEnd len="sm" w="sm" type="none"/>
            <a:tailEnd len="sm" w="sm" type="none"/>
          </a:ln>
        </p:spPr>
      </p:cxnSp>
      <p:cxnSp>
        <p:nvCxnSpPr>
          <p:cNvPr id="633" name="Google Shape;633;p32"/>
          <p:cNvCxnSpPr>
            <a:endCxn id="631" idx="2"/>
          </p:cNvCxnSpPr>
          <p:nvPr/>
        </p:nvCxnSpPr>
        <p:spPr>
          <a:xfrm flipH="1" rot="10800000">
            <a:off x="4777829" y="1556196"/>
            <a:ext cx="1359300" cy="2012400"/>
          </a:xfrm>
          <a:prstGeom prst="straightConnector1">
            <a:avLst/>
          </a:prstGeom>
          <a:noFill/>
          <a:ln cap="flat" cmpd="sng" w="28575">
            <a:solidFill>
              <a:srgbClr val="FF0000"/>
            </a:solidFill>
            <a:prstDash val="solid"/>
            <a:round/>
            <a:headEnd len="sm" w="sm" type="none"/>
            <a:tailEnd len="sm" w="sm" type="none"/>
          </a:ln>
        </p:spPr>
      </p:cxnSp>
      <p:sp>
        <p:nvSpPr>
          <p:cNvPr id="634" name="Google Shape;634;p32"/>
          <p:cNvSpPr txBox="1"/>
          <p:nvPr/>
        </p:nvSpPr>
        <p:spPr>
          <a:xfrm>
            <a:off x="4572000" y="2009690"/>
            <a:ext cx="988460"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FF0000"/>
                </a:solidFill>
                <a:latin typeface="Arial"/>
                <a:ea typeface="Arial"/>
                <a:cs typeface="Arial"/>
                <a:sym typeface="Arial"/>
              </a:rPr>
              <a:t>Oyster vs 30 days shipping</a:t>
            </a:r>
            <a:endParaRPr/>
          </a:p>
        </p:txBody>
      </p:sp>
      <p:sp>
        <p:nvSpPr>
          <p:cNvPr id="635" name="Google Shape;635;p32"/>
          <p:cNvSpPr txBox="1"/>
          <p:nvPr/>
        </p:nvSpPr>
        <p:spPr>
          <a:xfrm>
            <a:off x="6304112" y="1962057"/>
            <a:ext cx="988460"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00FF"/>
                </a:solidFill>
                <a:latin typeface="Arial"/>
                <a:ea typeface="Arial"/>
                <a:cs typeface="Arial"/>
                <a:sym typeface="Arial"/>
              </a:rPr>
              <a:t>Oyster vs 60 days shipping</a:t>
            </a:r>
            <a:endParaRPr/>
          </a:p>
        </p:txBody>
      </p:sp>
      <p:pic>
        <p:nvPicPr>
          <p:cNvPr descr="Timeline&#10;&#10;Description automatically generated" id="636" name="Google Shape;636;p32"/>
          <p:cNvPicPr preferRelativeResize="0"/>
          <p:nvPr/>
        </p:nvPicPr>
        <p:blipFill rotWithShape="1">
          <a:blip r:embed="rId4">
            <a:alphaModFix/>
          </a:blip>
          <a:srcRect b="0" l="0" r="0" t="40458"/>
          <a:stretch/>
        </p:blipFill>
        <p:spPr>
          <a:xfrm>
            <a:off x="1949862" y="3531474"/>
            <a:ext cx="5256657" cy="867240"/>
          </a:xfrm>
          <a:prstGeom prst="rect">
            <a:avLst/>
          </a:prstGeom>
          <a:noFill/>
          <a:ln>
            <a:noFill/>
          </a:ln>
        </p:spPr>
      </p:pic>
      <p:sp>
        <p:nvSpPr>
          <p:cNvPr id="637" name="Google Shape;637;p32"/>
          <p:cNvSpPr/>
          <p:nvPr/>
        </p:nvSpPr>
        <p:spPr>
          <a:xfrm rot="-5400000">
            <a:off x="1761752" y="3592833"/>
            <a:ext cx="353085" cy="304384"/>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8" name="Google Shape;638;p32"/>
          <p:cNvSpPr/>
          <p:nvPr/>
        </p:nvSpPr>
        <p:spPr>
          <a:xfrm rot="5400000">
            <a:off x="7041544" y="3592834"/>
            <a:ext cx="353085" cy="304384"/>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9" name="Google Shape;639;p32"/>
          <p:cNvSpPr txBox="1"/>
          <p:nvPr/>
        </p:nvSpPr>
        <p:spPr>
          <a:xfrm>
            <a:off x="2954229" y="4398713"/>
            <a:ext cx="3383196"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Strength of support </a:t>
            </a:r>
            <a:r>
              <a:rPr lang="en-US" sz="1600">
                <a:solidFill>
                  <a:schemeClr val="dk1"/>
                </a:solidFill>
                <a:latin typeface="Arial"/>
                <a:ea typeface="Arial"/>
                <a:cs typeface="Arial"/>
                <a:sym typeface="Arial"/>
              </a:rPr>
              <a:t>(Bayes Factor)</a:t>
            </a:r>
            <a:endParaRPr sz="2400">
              <a:solidFill>
                <a:schemeClr val="dk1"/>
              </a:solidFill>
              <a:latin typeface="Arial"/>
              <a:ea typeface="Arial"/>
              <a:cs typeface="Arial"/>
              <a:sym typeface="Arial"/>
            </a:endParaRPr>
          </a:p>
        </p:txBody>
      </p:sp>
      <p:sp>
        <p:nvSpPr>
          <p:cNvPr id="640" name="Google Shape;640;p32"/>
          <p:cNvSpPr txBox="1"/>
          <p:nvPr/>
        </p:nvSpPr>
        <p:spPr>
          <a:xfrm>
            <a:off x="7192979" y="4254061"/>
            <a:ext cx="18985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Vector = oyster</a:t>
            </a:r>
            <a:endParaRPr/>
          </a:p>
        </p:txBody>
      </p:sp>
      <p:sp>
        <p:nvSpPr>
          <p:cNvPr id="641" name="Google Shape;641;p32"/>
          <p:cNvSpPr txBox="1"/>
          <p:nvPr/>
        </p:nvSpPr>
        <p:spPr>
          <a:xfrm>
            <a:off x="0" y="4292579"/>
            <a:ext cx="21582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Vector = shipping</a:t>
            </a:r>
            <a:endParaRPr/>
          </a:p>
        </p:txBody>
      </p:sp>
      <p:pic>
        <p:nvPicPr>
          <p:cNvPr id="642" name="Google Shape;642;p32"/>
          <p:cNvPicPr preferRelativeResize="0"/>
          <p:nvPr/>
        </p:nvPicPr>
        <p:blipFill rotWithShape="1">
          <a:blip r:embed="rId5">
            <a:alphaModFix/>
          </a:blip>
          <a:srcRect b="0" l="0" r="0" t="0"/>
          <a:stretch/>
        </p:blipFill>
        <p:spPr>
          <a:xfrm rot="637792">
            <a:off x="7489056" y="3278554"/>
            <a:ext cx="1518189" cy="1054878"/>
          </a:xfrm>
          <a:prstGeom prst="rect">
            <a:avLst/>
          </a:prstGeom>
          <a:noFill/>
          <a:ln>
            <a:noFill/>
          </a:ln>
        </p:spPr>
      </p:pic>
      <p:pic>
        <p:nvPicPr>
          <p:cNvPr descr="A picture containing text&#10;&#10;Description automatically generated" id="643" name="Google Shape;643;p32"/>
          <p:cNvPicPr preferRelativeResize="0"/>
          <p:nvPr/>
        </p:nvPicPr>
        <p:blipFill rotWithShape="1">
          <a:blip r:embed="rId6">
            <a:alphaModFix/>
          </a:blip>
          <a:srcRect b="0" l="0" r="0" t="0"/>
          <a:stretch/>
        </p:blipFill>
        <p:spPr>
          <a:xfrm flipH="1">
            <a:off x="337759" y="3087653"/>
            <a:ext cx="1366463" cy="136646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7" name="Shape 647"/>
        <p:cNvGrpSpPr/>
        <p:nvPr/>
      </p:nvGrpSpPr>
      <p:grpSpPr>
        <a:xfrm>
          <a:off x="0" y="0"/>
          <a:ext cx="0" cy="0"/>
          <a:chOff x="0" y="0"/>
          <a:chExt cx="0" cy="0"/>
        </a:xfrm>
      </p:grpSpPr>
      <p:pic>
        <p:nvPicPr>
          <p:cNvPr descr="Timeline&#10;&#10;Description automatically generated" id="648" name="Google Shape;648;p33"/>
          <p:cNvPicPr preferRelativeResize="0"/>
          <p:nvPr/>
        </p:nvPicPr>
        <p:blipFill rotWithShape="1">
          <a:blip r:embed="rId3">
            <a:alphaModFix/>
          </a:blip>
          <a:srcRect b="0" l="0" r="0" t="39793"/>
          <a:stretch/>
        </p:blipFill>
        <p:spPr>
          <a:xfrm>
            <a:off x="1949862" y="3521798"/>
            <a:ext cx="5256657" cy="876916"/>
          </a:xfrm>
          <a:prstGeom prst="rect">
            <a:avLst/>
          </a:prstGeom>
          <a:noFill/>
          <a:ln>
            <a:noFill/>
          </a:ln>
        </p:spPr>
      </p:pic>
      <p:sp>
        <p:nvSpPr>
          <p:cNvPr id="649" name="Google Shape;649;p33"/>
          <p:cNvSpPr txBox="1"/>
          <p:nvPr/>
        </p:nvSpPr>
        <p:spPr>
          <a:xfrm>
            <a:off x="5331451" y="74777"/>
            <a:ext cx="182317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Batillaria attramentaria</a:t>
            </a:r>
            <a:endParaRPr i="1" sz="1800">
              <a:solidFill>
                <a:schemeClr val="dk1"/>
              </a:solidFill>
              <a:latin typeface="Arial"/>
              <a:ea typeface="Arial"/>
              <a:cs typeface="Arial"/>
              <a:sym typeface="Arial"/>
            </a:endParaRPr>
          </a:p>
        </p:txBody>
      </p:sp>
      <p:pic>
        <p:nvPicPr>
          <p:cNvPr id="650" name="Google Shape;650;p33"/>
          <p:cNvPicPr preferRelativeResize="0"/>
          <p:nvPr/>
        </p:nvPicPr>
        <p:blipFill rotWithShape="1">
          <a:blip r:embed="rId4">
            <a:alphaModFix/>
          </a:blip>
          <a:srcRect b="0" l="0" r="0" t="0"/>
          <a:stretch/>
        </p:blipFill>
        <p:spPr>
          <a:xfrm>
            <a:off x="5331451" y="805401"/>
            <a:ext cx="1611356" cy="750795"/>
          </a:xfrm>
          <a:prstGeom prst="rect">
            <a:avLst/>
          </a:prstGeom>
          <a:noFill/>
          <a:ln>
            <a:noFill/>
          </a:ln>
        </p:spPr>
      </p:pic>
      <p:cxnSp>
        <p:nvCxnSpPr>
          <p:cNvPr id="651" name="Google Shape;651;p33"/>
          <p:cNvCxnSpPr>
            <a:endCxn id="650" idx="2"/>
          </p:cNvCxnSpPr>
          <p:nvPr/>
        </p:nvCxnSpPr>
        <p:spPr>
          <a:xfrm rot="10800000">
            <a:off x="6137129" y="1556196"/>
            <a:ext cx="281700" cy="1975200"/>
          </a:xfrm>
          <a:prstGeom prst="straightConnector1">
            <a:avLst/>
          </a:prstGeom>
          <a:noFill/>
          <a:ln cap="flat" cmpd="sng" w="28575">
            <a:solidFill>
              <a:srgbClr val="0000FF"/>
            </a:solidFill>
            <a:prstDash val="solid"/>
            <a:round/>
            <a:headEnd len="sm" w="sm" type="none"/>
            <a:tailEnd len="sm" w="sm" type="none"/>
          </a:ln>
        </p:spPr>
      </p:cxnSp>
      <p:cxnSp>
        <p:nvCxnSpPr>
          <p:cNvPr id="652" name="Google Shape;652;p33"/>
          <p:cNvCxnSpPr/>
          <p:nvPr/>
        </p:nvCxnSpPr>
        <p:spPr>
          <a:xfrm flipH="1" rot="10800000">
            <a:off x="4809212" y="1556196"/>
            <a:ext cx="1318864" cy="1975278"/>
          </a:xfrm>
          <a:prstGeom prst="straightConnector1">
            <a:avLst/>
          </a:prstGeom>
          <a:noFill/>
          <a:ln cap="flat" cmpd="sng" w="28575">
            <a:solidFill>
              <a:srgbClr val="FF0000"/>
            </a:solidFill>
            <a:prstDash val="solid"/>
            <a:round/>
            <a:headEnd len="sm" w="sm" type="none"/>
            <a:tailEnd len="sm" w="sm" type="none"/>
          </a:ln>
        </p:spPr>
      </p:cxnSp>
      <p:sp>
        <p:nvSpPr>
          <p:cNvPr id="653" name="Google Shape;653;p33"/>
          <p:cNvSpPr txBox="1"/>
          <p:nvPr/>
        </p:nvSpPr>
        <p:spPr>
          <a:xfrm>
            <a:off x="7154626" y="111334"/>
            <a:ext cx="263842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Gracilaria</a:t>
            </a:r>
            <a:endParaRPr i="1" sz="1800">
              <a:solidFill>
                <a:schemeClr val="dk1"/>
              </a:solidFill>
              <a:latin typeface="Arial"/>
              <a:ea typeface="Arial"/>
              <a:cs typeface="Arial"/>
              <a:sym typeface="Arial"/>
            </a:endParaRPr>
          </a:p>
          <a:p>
            <a:pPr indent="0" lvl="0" marL="0" marR="0" rtl="0" algn="l">
              <a:spcBef>
                <a:spcPts val="0"/>
              </a:spcBef>
              <a:spcAft>
                <a:spcPts val="0"/>
              </a:spcAft>
              <a:buNone/>
            </a:pPr>
            <a:r>
              <a:rPr i="1" lang="en-US" sz="1800">
                <a:solidFill>
                  <a:schemeClr val="dk1"/>
                </a:solidFill>
                <a:latin typeface="Arial"/>
                <a:ea typeface="Arial"/>
                <a:cs typeface="Arial"/>
                <a:sym typeface="Arial"/>
              </a:rPr>
              <a:t>vermiculophylla</a:t>
            </a:r>
            <a:endParaRPr i="1" sz="1800">
              <a:solidFill>
                <a:schemeClr val="dk1"/>
              </a:solidFill>
              <a:latin typeface="Arial"/>
              <a:ea typeface="Arial"/>
              <a:cs typeface="Arial"/>
              <a:sym typeface="Arial"/>
            </a:endParaRPr>
          </a:p>
        </p:txBody>
      </p:sp>
      <p:pic>
        <p:nvPicPr>
          <p:cNvPr descr="vermiculophylla.rotate.jpg" id="654" name="Google Shape;654;p33"/>
          <p:cNvPicPr preferRelativeResize="0"/>
          <p:nvPr/>
        </p:nvPicPr>
        <p:blipFill rotWithShape="1">
          <a:blip r:embed="rId5">
            <a:alphaModFix/>
          </a:blip>
          <a:srcRect b="0" l="0" r="0" t="0"/>
          <a:stretch/>
        </p:blipFill>
        <p:spPr>
          <a:xfrm>
            <a:off x="7192979" y="834768"/>
            <a:ext cx="1469612" cy="977291"/>
          </a:xfrm>
          <a:prstGeom prst="rect">
            <a:avLst/>
          </a:prstGeom>
          <a:noFill/>
          <a:ln cap="flat" cmpd="sng" w="9525">
            <a:solidFill>
              <a:srgbClr val="888270"/>
            </a:solidFill>
            <a:prstDash val="solid"/>
            <a:round/>
            <a:headEnd len="sm" w="sm" type="none"/>
            <a:tailEnd len="sm" w="sm" type="none"/>
          </a:ln>
        </p:spPr>
      </p:pic>
      <p:cxnSp>
        <p:nvCxnSpPr>
          <p:cNvPr id="655" name="Google Shape;655;p33"/>
          <p:cNvCxnSpPr/>
          <p:nvPr/>
        </p:nvCxnSpPr>
        <p:spPr>
          <a:xfrm flipH="1" rot="10800000">
            <a:off x="4863909" y="1803006"/>
            <a:ext cx="3063876" cy="1755349"/>
          </a:xfrm>
          <a:prstGeom prst="straightConnector1">
            <a:avLst/>
          </a:prstGeom>
          <a:noFill/>
          <a:ln cap="flat" cmpd="sng" w="28575">
            <a:solidFill>
              <a:srgbClr val="0000FF"/>
            </a:solidFill>
            <a:prstDash val="solid"/>
            <a:round/>
            <a:headEnd len="sm" w="sm" type="none"/>
            <a:tailEnd len="sm" w="sm" type="none"/>
          </a:ln>
        </p:spPr>
      </p:cxnSp>
      <p:cxnSp>
        <p:nvCxnSpPr>
          <p:cNvPr id="656" name="Google Shape;656;p33"/>
          <p:cNvCxnSpPr>
            <a:stCxn id="657" idx="0"/>
            <a:endCxn id="654" idx="2"/>
          </p:cNvCxnSpPr>
          <p:nvPr/>
        </p:nvCxnSpPr>
        <p:spPr>
          <a:xfrm rot="10800000">
            <a:off x="7927650" y="1811948"/>
            <a:ext cx="327600" cy="735600"/>
          </a:xfrm>
          <a:prstGeom prst="straightConnector1">
            <a:avLst/>
          </a:prstGeom>
          <a:noFill/>
          <a:ln cap="flat" cmpd="sng" w="28575">
            <a:solidFill>
              <a:srgbClr val="FF0000"/>
            </a:solidFill>
            <a:prstDash val="solid"/>
            <a:round/>
            <a:headEnd len="sm" w="sm" type="none"/>
            <a:tailEnd len="sm" w="sm" type="none"/>
          </a:ln>
        </p:spPr>
      </p:cxnSp>
      <p:sp>
        <p:nvSpPr>
          <p:cNvPr id="658" name="Google Shape;658;p33"/>
          <p:cNvSpPr txBox="1"/>
          <p:nvPr/>
        </p:nvSpPr>
        <p:spPr>
          <a:xfrm>
            <a:off x="3603381" y="88225"/>
            <a:ext cx="182317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Cercaria batillaria HL6</a:t>
            </a:r>
            <a:endParaRPr/>
          </a:p>
        </p:txBody>
      </p:sp>
      <p:cxnSp>
        <p:nvCxnSpPr>
          <p:cNvPr id="659" name="Google Shape;659;p33"/>
          <p:cNvCxnSpPr/>
          <p:nvPr/>
        </p:nvCxnSpPr>
        <p:spPr>
          <a:xfrm rot="10800000">
            <a:off x="4280375" y="1902689"/>
            <a:ext cx="2617167" cy="1629581"/>
          </a:xfrm>
          <a:prstGeom prst="straightConnector1">
            <a:avLst/>
          </a:prstGeom>
          <a:noFill/>
          <a:ln cap="flat" cmpd="sng" w="28575">
            <a:solidFill>
              <a:srgbClr val="0000FF"/>
            </a:solidFill>
            <a:prstDash val="solid"/>
            <a:round/>
            <a:headEnd len="sm" w="sm" type="none"/>
            <a:tailEnd len="sm" w="sm" type="none"/>
          </a:ln>
        </p:spPr>
      </p:cxnSp>
      <p:cxnSp>
        <p:nvCxnSpPr>
          <p:cNvPr id="660" name="Google Shape;660;p33"/>
          <p:cNvCxnSpPr/>
          <p:nvPr/>
        </p:nvCxnSpPr>
        <p:spPr>
          <a:xfrm rot="10800000">
            <a:off x="4322901" y="1902689"/>
            <a:ext cx="888061" cy="1647687"/>
          </a:xfrm>
          <a:prstGeom prst="straightConnector1">
            <a:avLst/>
          </a:prstGeom>
          <a:noFill/>
          <a:ln cap="flat" cmpd="sng" w="28575">
            <a:solidFill>
              <a:srgbClr val="FF0000"/>
            </a:solidFill>
            <a:prstDash val="solid"/>
            <a:round/>
            <a:headEnd len="sm" w="sm" type="none"/>
            <a:tailEnd len="sm" w="sm" type="none"/>
          </a:ln>
        </p:spPr>
      </p:cxnSp>
      <p:sp>
        <p:nvSpPr>
          <p:cNvPr id="661" name="Google Shape;661;p33"/>
          <p:cNvSpPr txBox="1"/>
          <p:nvPr/>
        </p:nvSpPr>
        <p:spPr>
          <a:xfrm>
            <a:off x="116893" y="382845"/>
            <a:ext cx="3095307"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Oysters are 10 – 4000X more likely than a shipping vector</a:t>
            </a:r>
            <a:endParaRPr/>
          </a:p>
        </p:txBody>
      </p:sp>
      <p:sp>
        <p:nvSpPr>
          <p:cNvPr id="662" name="Google Shape;662;p33"/>
          <p:cNvSpPr/>
          <p:nvPr/>
        </p:nvSpPr>
        <p:spPr>
          <a:xfrm rot="-5400000">
            <a:off x="1761752" y="3592833"/>
            <a:ext cx="353085" cy="304384"/>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3" name="Google Shape;663;p33"/>
          <p:cNvSpPr/>
          <p:nvPr/>
        </p:nvSpPr>
        <p:spPr>
          <a:xfrm rot="5400000">
            <a:off x="7041544" y="3592834"/>
            <a:ext cx="353085" cy="304384"/>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picture containing outdoor&#10;&#10;Description automatically generated" id="664" name="Google Shape;664;p33"/>
          <p:cNvPicPr preferRelativeResize="0"/>
          <p:nvPr/>
        </p:nvPicPr>
        <p:blipFill rotWithShape="1">
          <a:blip r:embed="rId6">
            <a:alphaModFix/>
          </a:blip>
          <a:srcRect b="0" l="0" r="0" t="0"/>
          <a:stretch/>
        </p:blipFill>
        <p:spPr>
          <a:xfrm>
            <a:off x="3821488" y="834768"/>
            <a:ext cx="1057143" cy="1086027"/>
          </a:xfrm>
          <a:prstGeom prst="rect">
            <a:avLst/>
          </a:prstGeom>
          <a:noFill/>
          <a:ln cap="flat" cmpd="sng" w="9525">
            <a:solidFill>
              <a:schemeClr val="dk1"/>
            </a:solidFill>
            <a:prstDash val="solid"/>
            <a:round/>
            <a:headEnd len="sm" w="sm" type="none"/>
            <a:tailEnd len="sm" w="sm" type="none"/>
          </a:ln>
        </p:spPr>
      </p:pic>
      <p:sp>
        <p:nvSpPr>
          <p:cNvPr id="657" name="Google Shape;657;p33"/>
          <p:cNvSpPr txBox="1"/>
          <p:nvPr/>
        </p:nvSpPr>
        <p:spPr>
          <a:xfrm>
            <a:off x="7627514" y="2547548"/>
            <a:ext cx="1255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Arial"/>
                <a:ea typeface="Arial"/>
                <a:cs typeface="Arial"/>
                <a:sym typeface="Arial"/>
              </a:rPr>
              <a:t>BF = 4340</a:t>
            </a:r>
            <a:endParaRPr/>
          </a:p>
        </p:txBody>
      </p:sp>
      <p:sp>
        <p:nvSpPr>
          <p:cNvPr id="665" name="Google Shape;665;p33"/>
          <p:cNvSpPr txBox="1"/>
          <p:nvPr/>
        </p:nvSpPr>
        <p:spPr>
          <a:xfrm>
            <a:off x="2954229" y="4398713"/>
            <a:ext cx="3383196"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Strength of support </a:t>
            </a:r>
            <a:r>
              <a:rPr lang="en-US" sz="1600">
                <a:solidFill>
                  <a:schemeClr val="dk1"/>
                </a:solidFill>
                <a:latin typeface="Arial"/>
                <a:ea typeface="Arial"/>
                <a:cs typeface="Arial"/>
                <a:sym typeface="Arial"/>
              </a:rPr>
              <a:t>(Bayes Factor)</a:t>
            </a:r>
            <a:endParaRPr sz="2400">
              <a:solidFill>
                <a:schemeClr val="dk1"/>
              </a:solidFill>
              <a:latin typeface="Arial"/>
              <a:ea typeface="Arial"/>
              <a:cs typeface="Arial"/>
              <a:sym typeface="Arial"/>
            </a:endParaRPr>
          </a:p>
        </p:txBody>
      </p:sp>
      <p:sp>
        <p:nvSpPr>
          <p:cNvPr id="666" name="Google Shape;666;p33"/>
          <p:cNvSpPr txBox="1"/>
          <p:nvPr/>
        </p:nvSpPr>
        <p:spPr>
          <a:xfrm>
            <a:off x="7192979" y="4254061"/>
            <a:ext cx="18985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Vector = oyster</a:t>
            </a:r>
            <a:endParaRPr/>
          </a:p>
        </p:txBody>
      </p:sp>
      <p:sp>
        <p:nvSpPr>
          <p:cNvPr id="667" name="Google Shape;667;p33"/>
          <p:cNvSpPr txBox="1"/>
          <p:nvPr/>
        </p:nvSpPr>
        <p:spPr>
          <a:xfrm>
            <a:off x="0" y="4292579"/>
            <a:ext cx="21582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Vector = shipping</a:t>
            </a:r>
            <a:endParaRPr/>
          </a:p>
        </p:txBody>
      </p:sp>
      <p:pic>
        <p:nvPicPr>
          <p:cNvPr id="668" name="Google Shape;668;p33"/>
          <p:cNvPicPr preferRelativeResize="0"/>
          <p:nvPr/>
        </p:nvPicPr>
        <p:blipFill rotWithShape="1">
          <a:blip r:embed="rId7">
            <a:alphaModFix/>
          </a:blip>
          <a:srcRect b="0" l="0" r="0" t="0"/>
          <a:stretch/>
        </p:blipFill>
        <p:spPr>
          <a:xfrm rot="637792">
            <a:off x="7489056" y="3278554"/>
            <a:ext cx="1518189" cy="1054878"/>
          </a:xfrm>
          <a:prstGeom prst="rect">
            <a:avLst/>
          </a:prstGeom>
          <a:noFill/>
          <a:ln>
            <a:noFill/>
          </a:ln>
        </p:spPr>
      </p:pic>
      <p:pic>
        <p:nvPicPr>
          <p:cNvPr descr="A picture containing text&#10;&#10;Description automatically generated" id="669" name="Google Shape;669;p33"/>
          <p:cNvPicPr preferRelativeResize="0"/>
          <p:nvPr/>
        </p:nvPicPr>
        <p:blipFill rotWithShape="1">
          <a:blip r:embed="rId8">
            <a:alphaModFix/>
          </a:blip>
          <a:srcRect b="0" l="0" r="0" t="0"/>
          <a:stretch/>
        </p:blipFill>
        <p:spPr>
          <a:xfrm flipH="1">
            <a:off x="337759" y="3087653"/>
            <a:ext cx="1366463" cy="136646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3" name="Shape 673"/>
        <p:cNvGrpSpPr/>
        <p:nvPr/>
      </p:nvGrpSpPr>
      <p:grpSpPr>
        <a:xfrm>
          <a:off x="0" y="0"/>
          <a:ext cx="0" cy="0"/>
          <a:chOff x="0" y="0"/>
          <a:chExt cx="0" cy="0"/>
        </a:xfrm>
      </p:grpSpPr>
      <p:sp>
        <p:nvSpPr>
          <p:cNvPr id="674" name="Google Shape;674;p34"/>
          <p:cNvSpPr txBox="1"/>
          <p:nvPr/>
        </p:nvSpPr>
        <p:spPr>
          <a:xfrm>
            <a:off x="3556696" y="165802"/>
            <a:ext cx="17565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Undaria pinnatifida</a:t>
            </a:r>
            <a:endParaRPr/>
          </a:p>
        </p:txBody>
      </p:sp>
      <p:cxnSp>
        <p:nvCxnSpPr>
          <p:cNvPr id="675" name="Google Shape;675;p34"/>
          <p:cNvCxnSpPr>
            <a:stCxn id="676" idx="0"/>
            <a:endCxn id="677" idx="2"/>
          </p:cNvCxnSpPr>
          <p:nvPr/>
        </p:nvCxnSpPr>
        <p:spPr>
          <a:xfrm rot="10800000">
            <a:off x="4245791" y="2219662"/>
            <a:ext cx="332400" cy="1321800"/>
          </a:xfrm>
          <a:prstGeom prst="straightConnector1">
            <a:avLst/>
          </a:prstGeom>
          <a:noFill/>
          <a:ln cap="flat" cmpd="sng" w="28575">
            <a:solidFill>
              <a:srgbClr val="0000FF"/>
            </a:solidFill>
            <a:prstDash val="solid"/>
            <a:round/>
            <a:headEnd len="sm" w="sm" type="none"/>
            <a:tailEnd len="sm" w="sm" type="none"/>
          </a:ln>
        </p:spPr>
      </p:cxnSp>
      <p:cxnSp>
        <p:nvCxnSpPr>
          <p:cNvPr id="678" name="Google Shape;678;p34"/>
          <p:cNvCxnSpPr/>
          <p:nvPr/>
        </p:nvCxnSpPr>
        <p:spPr>
          <a:xfrm rot="10800000">
            <a:off x="4273087" y="2219594"/>
            <a:ext cx="332263" cy="1321868"/>
          </a:xfrm>
          <a:prstGeom prst="straightConnector1">
            <a:avLst/>
          </a:prstGeom>
          <a:noFill/>
          <a:ln cap="flat" cmpd="sng" w="28575">
            <a:solidFill>
              <a:srgbClr val="FF0000"/>
            </a:solidFill>
            <a:prstDash val="solid"/>
            <a:round/>
            <a:headEnd len="sm" w="sm" type="none"/>
            <a:tailEnd len="sm" w="sm" type="none"/>
          </a:ln>
        </p:spPr>
      </p:cxnSp>
      <p:pic>
        <p:nvPicPr>
          <p:cNvPr descr="A picture containing outdoor&#10;&#10;Description automatically generated" id="679" name="Google Shape;679;p34"/>
          <p:cNvPicPr preferRelativeResize="0"/>
          <p:nvPr/>
        </p:nvPicPr>
        <p:blipFill rotWithShape="1">
          <a:blip r:embed="rId3">
            <a:alphaModFix/>
          </a:blip>
          <a:srcRect b="0" l="0" r="0" t="0"/>
          <a:stretch/>
        </p:blipFill>
        <p:spPr>
          <a:xfrm>
            <a:off x="1625039" y="930622"/>
            <a:ext cx="1057143" cy="1086027"/>
          </a:xfrm>
          <a:prstGeom prst="rect">
            <a:avLst/>
          </a:prstGeom>
          <a:noFill/>
          <a:ln cap="flat" cmpd="sng" w="9525">
            <a:solidFill>
              <a:schemeClr val="dk1"/>
            </a:solidFill>
            <a:prstDash val="solid"/>
            <a:round/>
            <a:headEnd len="sm" w="sm" type="none"/>
            <a:tailEnd len="sm" w="sm" type="none"/>
          </a:ln>
        </p:spPr>
      </p:pic>
      <p:sp>
        <p:nvSpPr>
          <p:cNvPr id="680" name="Google Shape;680;p34"/>
          <p:cNvSpPr txBox="1"/>
          <p:nvPr/>
        </p:nvSpPr>
        <p:spPr>
          <a:xfrm>
            <a:off x="1404225" y="191269"/>
            <a:ext cx="182317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Cercaria batillaria HL1</a:t>
            </a:r>
            <a:endParaRPr/>
          </a:p>
        </p:txBody>
      </p:sp>
      <p:cxnSp>
        <p:nvCxnSpPr>
          <p:cNvPr id="681" name="Google Shape;681;p34"/>
          <p:cNvCxnSpPr>
            <a:endCxn id="679" idx="2"/>
          </p:cNvCxnSpPr>
          <p:nvPr/>
        </p:nvCxnSpPr>
        <p:spPr>
          <a:xfrm rot="10800000">
            <a:off x="2153611" y="2016649"/>
            <a:ext cx="2418300" cy="1514700"/>
          </a:xfrm>
          <a:prstGeom prst="straightConnector1">
            <a:avLst/>
          </a:prstGeom>
          <a:noFill/>
          <a:ln cap="flat" cmpd="sng" w="28575">
            <a:solidFill>
              <a:srgbClr val="0000FF"/>
            </a:solidFill>
            <a:prstDash val="solid"/>
            <a:round/>
            <a:headEnd len="sm" w="sm" type="none"/>
            <a:tailEnd len="sm" w="sm" type="none"/>
          </a:ln>
        </p:spPr>
      </p:cxnSp>
      <p:cxnSp>
        <p:nvCxnSpPr>
          <p:cNvPr id="682" name="Google Shape;682;p34"/>
          <p:cNvCxnSpPr/>
          <p:nvPr/>
        </p:nvCxnSpPr>
        <p:spPr>
          <a:xfrm rot="10800000">
            <a:off x="2153611" y="2043808"/>
            <a:ext cx="2481764" cy="1505772"/>
          </a:xfrm>
          <a:prstGeom prst="straightConnector1">
            <a:avLst/>
          </a:prstGeom>
          <a:noFill/>
          <a:ln cap="flat" cmpd="sng" w="28575">
            <a:solidFill>
              <a:srgbClr val="FF0000"/>
            </a:solidFill>
            <a:prstDash val="solid"/>
            <a:round/>
            <a:headEnd len="sm" w="sm" type="none"/>
            <a:tailEnd len="sm" w="sm" type="none"/>
          </a:ln>
        </p:spPr>
      </p:cxnSp>
      <p:sp>
        <p:nvSpPr>
          <p:cNvPr id="683" name="Google Shape;683;p34"/>
          <p:cNvSpPr txBox="1"/>
          <p:nvPr/>
        </p:nvSpPr>
        <p:spPr>
          <a:xfrm>
            <a:off x="5714740" y="372794"/>
            <a:ext cx="309530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Neither oysters nor shipping are more likely to be a vector</a:t>
            </a:r>
            <a:endParaRPr/>
          </a:p>
        </p:txBody>
      </p:sp>
      <p:pic>
        <p:nvPicPr>
          <p:cNvPr descr="http://www.fucoidanforce.com/wp-content/themes/fucoidanforce1/images/natural-ocean-wakame.png" id="677" name="Google Shape;677;p34"/>
          <p:cNvPicPr preferRelativeResize="0"/>
          <p:nvPr/>
        </p:nvPicPr>
        <p:blipFill rotWithShape="1">
          <a:blip r:embed="rId4">
            <a:alphaModFix/>
          </a:blip>
          <a:srcRect b="0" l="0" r="0" t="0"/>
          <a:stretch/>
        </p:blipFill>
        <p:spPr>
          <a:xfrm>
            <a:off x="3591999" y="837600"/>
            <a:ext cx="1307857" cy="1381994"/>
          </a:xfrm>
          <a:prstGeom prst="rect">
            <a:avLst/>
          </a:prstGeom>
          <a:noFill/>
          <a:ln cap="flat" cmpd="sng" w="9525">
            <a:solidFill>
              <a:srgbClr val="A5A5A5"/>
            </a:solidFill>
            <a:prstDash val="solid"/>
            <a:round/>
            <a:headEnd len="sm" w="sm" type="none"/>
            <a:tailEnd len="sm" w="sm" type="none"/>
          </a:ln>
        </p:spPr>
      </p:pic>
      <p:pic>
        <p:nvPicPr>
          <p:cNvPr descr="Timeline&#10;&#10;Description automatically generated" id="676" name="Google Shape;676;p34"/>
          <p:cNvPicPr preferRelativeResize="0"/>
          <p:nvPr/>
        </p:nvPicPr>
        <p:blipFill rotWithShape="1">
          <a:blip r:embed="rId5">
            <a:alphaModFix/>
          </a:blip>
          <a:srcRect b="0" l="0" r="0" t="41143"/>
          <a:stretch/>
        </p:blipFill>
        <p:spPr>
          <a:xfrm>
            <a:off x="1949862" y="3541462"/>
            <a:ext cx="5256657" cy="857251"/>
          </a:xfrm>
          <a:prstGeom prst="rect">
            <a:avLst/>
          </a:prstGeom>
          <a:noFill/>
          <a:ln>
            <a:noFill/>
          </a:ln>
        </p:spPr>
      </p:pic>
      <p:sp>
        <p:nvSpPr>
          <p:cNvPr id="684" name="Google Shape;684;p34"/>
          <p:cNvSpPr/>
          <p:nvPr/>
        </p:nvSpPr>
        <p:spPr>
          <a:xfrm rot="-5400000">
            <a:off x="1761752" y="3592833"/>
            <a:ext cx="353085" cy="304384"/>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5" name="Google Shape;685;p34"/>
          <p:cNvSpPr/>
          <p:nvPr/>
        </p:nvSpPr>
        <p:spPr>
          <a:xfrm rot="5400000">
            <a:off x="7041544" y="3592834"/>
            <a:ext cx="353085" cy="304384"/>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6" name="Google Shape;686;p34"/>
          <p:cNvSpPr txBox="1"/>
          <p:nvPr/>
        </p:nvSpPr>
        <p:spPr>
          <a:xfrm>
            <a:off x="2954229" y="4398713"/>
            <a:ext cx="3383196"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Strength of support </a:t>
            </a:r>
            <a:r>
              <a:rPr lang="en-US" sz="1600">
                <a:solidFill>
                  <a:schemeClr val="dk1"/>
                </a:solidFill>
                <a:latin typeface="Arial"/>
                <a:ea typeface="Arial"/>
                <a:cs typeface="Arial"/>
                <a:sym typeface="Arial"/>
              </a:rPr>
              <a:t>(Bayes Factor)</a:t>
            </a:r>
            <a:endParaRPr sz="2400">
              <a:solidFill>
                <a:schemeClr val="dk1"/>
              </a:solidFill>
              <a:latin typeface="Arial"/>
              <a:ea typeface="Arial"/>
              <a:cs typeface="Arial"/>
              <a:sym typeface="Arial"/>
            </a:endParaRPr>
          </a:p>
        </p:txBody>
      </p:sp>
      <p:sp>
        <p:nvSpPr>
          <p:cNvPr id="687" name="Google Shape;687;p34"/>
          <p:cNvSpPr txBox="1"/>
          <p:nvPr/>
        </p:nvSpPr>
        <p:spPr>
          <a:xfrm>
            <a:off x="7192979" y="4254061"/>
            <a:ext cx="189853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Vector = oyster</a:t>
            </a:r>
            <a:endParaRPr/>
          </a:p>
        </p:txBody>
      </p:sp>
      <p:sp>
        <p:nvSpPr>
          <p:cNvPr id="688" name="Google Shape;688;p34"/>
          <p:cNvSpPr txBox="1"/>
          <p:nvPr/>
        </p:nvSpPr>
        <p:spPr>
          <a:xfrm>
            <a:off x="0" y="4292579"/>
            <a:ext cx="21582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Vector = shipping</a:t>
            </a:r>
            <a:endParaRPr/>
          </a:p>
        </p:txBody>
      </p:sp>
      <p:pic>
        <p:nvPicPr>
          <p:cNvPr id="689" name="Google Shape;689;p34"/>
          <p:cNvPicPr preferRelativeResize="0"/>
          <p:nvPr/>
        </p:nvPicPr>
        <p:blipFill rotWithShape="1">
          <a:blip r:embed="rId6">
            <a:alphaModFix/>
          </a:blip>
          <a:srcRect b="0" l="0" r="0" t="0"/>
          <a:stretch/>
        </p:blipFill>
        <p:spPr>
          <a:xfrm rot="637792">
            <a:off x="7489056" y="3278554"/>
            <a:ext cx="1518189" cy="1054878"/>
          </a:xfrm>
          <a:prstGeom prst="rect">
            <a:avLst/>
          </a:prstGeom>
          <a:noFill/>
          <a:ln>
            <a:noFill/>
          </a:ln>
        </p:spPr>
      </p:pic>
      <p:pic>
        <p:nvPicPr>
          <p:cNvPr descr="A picture containing text&#10;&#10;Description automatically generated" id="690" name="Google Shape;690;p34"/>
          <p:cNvPicPr preferRelativeResize="0"/>
          <p:nvPr/>
        </p:nvPicPr>
        <p:blipFill rotWithShape="1">
          <a:blip r:embed="rId7">
            <a:alphaModFix/>
          </a:blip>
          <a:srcRect b="0" l="0" r="0" t="0"/>
          <a:stretch/>
        </p:blipFill>
        <p:spPr>
          <a:xfrm flipH="1">
            <a:off x="337759" y="3087653"/>
            <a:ext cx="1366463" cy="136646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5" name="Shape 695"/>
        <p:cNvGrpSpPr/>
        <p:nvPr/>
      </p:nvGrpSpPr>
      <p:grpSpPr>
        <a:xfrm>
          <a:off x="0" y="0"/>
          <a:ext cx="0" cy="0"/>
          <a:chOff x="0" y="0"/>
          <a:chExt cx="0" cy="0"/>
        </a:xfrm>
      </p:grpSpPr>
      <p:pic>
        <p:nvPicPr>
          <p:cNvPr id="696" name="Google Shape;696;p35"/>
          <p:cNvPicPr preferRelativeResize="0"/>
          <p:nvPr/>
        </p:nvPicPr>
        <p:blipFill rotWithShape="1">
          <a:blip r:embed="rId3">
            <a:alphaModFix/>
          </a:blip>
          <a:srcRect b="0" l="0" r="0" t="0"/>
          <a:stretch/>
        </p:blipFill>
        <p:spPr>
          <a:xfrm>
            <a:off x="5072649" y="1341494"/>
            <a:ext cx="1730160" cy="1441800"/>
          </a:xfrm>
          <a:prstGeom prst="rect">
            <a:avLst/>
          </a:prstGeom>
          <a:noFill/>
          <a:ln>
            <a:noFill/>
          </a:ln>
        </p:spPr>
      </p:pic>
      <p:pic>
        <p:nvPicPr>
          <p:cNvPr id="697" name="Google Shape;697;p35"/>
          <p:cNvPicPr preferRelativeResize="0"/>
          <p:nvPr/>
        </p:nvPicPr>
        <p:blipFill rotWithShape="1">
          <a:blip r:embed="rId4">
            <a:alphaModFix/>
          </a:blip>
          <a:srcRect b="0" l="0" r="0" t="0"/>
          <a:stretch/>
        </p:blipFill>
        <p:spPr>
          <a:xfrm>
            <a:off x="35342" y="1920342"/>
            <a:ext cx="2833473" cy="1320228"/>
          </a:xfrm>
          <a:prstGeom prst="rect">
            <a:avLst/>
          </a:prstGeom>
          <a:noFill/>
          <a:ln>
            <a:noFill/>
          </a:ln>
        </p:spPr>
      </p:pic>
      <p:pic>
        <p:nvPicPr>
          <p:cNvPr descr="vermiculophylla.rotate.jpg" id="698" name="Google Shape;698;p35"/>
          <p:cNvPicPr preferRelativeResize="0"/>
          <p:nvPr/>
        </p:nvPicPr>
        <p:blipFill rotWithShape="1">
          <a:blip r:embed="rId5">
            <a:alphaModFix/>
          </a:blip>
          <a:srcRect b="0" l="0" r="0" t="0"/>
          <a:stretch/>
        </p:blipFill>
        <p:spPr>
          <a:xfrm>
            <a:off x="2948243" y="1876157"/>
            <a:ext cx="2121017" cy="1410475"/>
          </a:xfrm>
          <a:prstGeom prst="rect">
            <a:avLst/>
          </a:prstGeom>
          <a:noFill/>
          <a:ln cap="flat" cmpd="sng" w="9525">
            <a:solidFill>
              <a:srgbClr val="888270"/>
            </a:solidFill>
            <a:prstDash val="solid"/>
            <a:round/>
            <a:headEnd len="sm" w="sm" type="none"/>
            <a:tailEnd len="sm" w="sm" type="none"/>
          </a:ln>
        </p:spPr>
      </p:pic>
      <p:sp>
        <p:nvSpPr>
          <p:cNvPr id="699" name="Google Shape;699;p35"/>
          <p:cNvSpPr txBox="1"/>
          <p:nvPr/>
        </p:nvSpPr>
        <p:spPr>
          <a:xfrm>
            <a:off x="35341" y="2944888"/>
            <a:ext cx="26384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0" i="1" lang="en-US" sz="1400" u="none" cap="none" strike="noStrike">
                <a:solidFill>
                  <a:srgbClr val="FFFFFF"/>
                </a:solidFill>
                <a:latin typeface="Arial"/>
                <a:ea typeface="Arial"/>
                <a:cs typeface="Arial"/>
                <a:sym typeface="Arial"/>
              </a:rPr>
              <a:t>Battillaria attramentaria</a:t>
            </a:r>
            <a:endParaRPr b="0" i="1" sz="1400" u="none" cap="none" strike="noStrike">
              <a:solidFill>
                <a:srgbClr val="FFFFFF"/>
              </a:solidFill>
              <a:latin typeface="Arial"/>
              <a:ea typeface="Arial"/>
              <a:cs typeface="Arial"/>
              <a:sym typeface="Arial"/>
            </a:endParaRPr>
          </a:p>
        </p:txBody>
      </p:sp>
      <p:sp>
        <p:nvSpPr>
          <p:cNvPr id="700" name="Google Shape;700;p35"/>
          <p:cNvSpPr txBox="1"/>
          <p:nvPr/>
        </p:nvSpPr>
        <p:spPr>
          <a:xfrm>
            <a:off x="2904617" y="1850988"/>
            <a:ext cx="151146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Gracilaria</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vermiculophylla</a:t>
            </a:r>
            <a:endParaRPr b="0" i="1" sz="1400" u="none" cap="none" strike="noStrike">
              <a:solidFill>
                <a:srgbClr val="000000"/>
              </a:solidFill>
              <a:latin typeface="Arial"/>
              <a:ea typeface="Arial"/>
              <a:cs typeface="Arial"/>
              <a:sym typeface="Arial"/>
            </a:endParaRPr>
          </a:p>
        </p:txBody>
      </p:sp>
      <p:pic>
        <p:nvPicPr>
          <p:cNvPr id="701" name="Google Shape;701;p35"/>
          <p:cNvPicPr preferRelativeResize="0"/>
          <p:nvPr/>
        </p:nvPicPr>
        <p:blipFill rotWithShape="1">
          <a:blip r:embed="rId6">
            <a:alphaModFix/>
          </a:blip>
          <a:srcRect b="0" l="0" r="0" t="0"/>
          <a:stretch/>
        </p:blipFill>
        <p:spPr>
          <a:xfrm>
            <a:off x="51366" y="3410232"/>
            <a:ext cx="2319036" cy="1656455"/>
          </a:xfrm>
          <a:prstGeom prst="rect">
            <a:avLst/>
          </a:prstGeom>
          <a:noFill/>
          <a:ln cap="flat" cmpd="sng" w="9525">
            <a:solidFill>
              <a:schemeClr val="dk1"/>
            </a:solidFill>
            <a:prstDash val="solid"/>
            <a:round/>
            <a:headEnd len="sm" w="sm" type="none"/>
            <a:tailEnd len="sm" w="sm" type="none"/>
          </a:ln>
        </p:spPr>
      </p:pic>
      <p:sp>
        <p:nvSpPr>
          <p:cNvPr id="702" name="Google Shape;702;p35"/>
          <p:cNvSpPr txBox="1"/>
          <p:nvPr/>
        </p:nvSpPr>
        <p:spPr>
          <a:xfrm>
            <a:off x="35342" y="3406266"/>
            <a:ext cx="224130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highlight>
                  <a:srgbClr val="C0C0C0"/>
                </a:highlight>
                <a:latin typeface="Arial"/>
                <a:ea typeface="Arial"/>
                <a:cs typeface="Arial"/>
                <a:sym typeface="Arial"/>
              </a:rPr>
              <a:t>Didemnum vexillum</a:t>
            </a:r>
            <a:endParaRPr/>
          </a:p>
        </p:txBody>
      </p:sp>
      <p:pic>
        <p:nvPicPr>
          <p:cNvPr descr="Haminoea japonica" id="703" name="Google Shape;703;p35"/>
          <p:cNvPicPr preferRelativeResize="0"/>
          <p:nvPr/>
        </p:nvPicPr>
        <p:blipFill rotWithShape="1">
          <a:blip r:embed="rId7">
            <a:alphaModFix/>
          </a:blip>
          <a:srcRect b="12708" l="0" r="52660" t="0"/>
          <a:stretch/>
        </p:blipFill>
        <p:spPr>
          <a:xfrm rot="-5400000">
            <a:off x="371561" y="-221713"/>
            <a:ext cx="1699253" cy="2349980"/>
          </a:xfrm>
          <a:prstGeom prst="rect">
            <a:avLst/>
          </a:prstGeom>
          <a:noFill/>
          <a:ln>
            <a:noFill/>
          </a:ln>
        </p:spPr>
      </p:pic>
      <p:sp>
        <p:nvSpPr>
          <p:cNvPr id="704" name="Google Shape;704;p35"/>
          <p:cNvSpPr txBox="1"/>
          <p:nvPr/>
        </p:nvSpPr>
        <p:spPr>
          <a:xfrm>
            <a:off x="51943" y="1495126"/>
            <a:ext cx="186581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0" i="1" lang="en-US" sz="1400" u="none" cap="none" strike="noStrike">
                <a:solidFill>
                  <a:srgbClr val="FFFFFF"/>
                </a:solidFill>
                <a:latin typeface="Arial"/>
                <a:ea typeface="Arial"/>
                <a:cs typeface="Arial"/>
                <a:sym typeface="Arial"/>
              </a:rPr>
              <a:t>Haminoea japonica</a:t>
            </a:r>
            <a:endParaRPr/>
          </a:p>
        </p:txBody>
      </p:sp>
      <p:pic>
        <p:nvPicPr>
          <p:cNvPr descr="&lt;p&gt;&lt;em&gt;Hemigrapsus sanguineus&lt;/em&gt;.&lt;/p&gt;&#10;" id="705" name="Google Shape;705;p35"/>
          <p:cNvPicPr preferRelativeResize="0"/>
          <p:nvPr/>
        </p:nvPicPr>
        <p:blipFill rotWithShape="1">
          <a:blip r:embed="rId8">
            <a:alphaModFix/>
          </a:blip>
          <a:srcRect b="0" l="0" r="0" t="0"/>
          <a:stretch/>
        </p:blipFill>
        <p:spPr>
          <a:xfrm>
            <a:off x="2586387" y="149247"/>
            <a:ext cx="1790539" cy="1349653"/>
          </a:xfrm>
          <a:prstGeom prst="rect">
            <a:avLst/>
          </a:prstGeom>
          <a:noFill/>
          <a:ln>
            <a:noFill/>
          </a:ln>
        </p:spPr>
      </p:pic>
      <p:sp>
        <p:nvSpPr>
          <p:cNvPr id="706" name="Google Shape;706;p35"/>
          <p:cNvSpPr txBox="1"/>
          <p:nvPr/>
        </p:nvSpPr>
        <p:spPr>
          <a:xfrm>
            <a:off x="2370402" y="1495127"/>
            <a:ext cx="224130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A5A5A5"/>
              </a:buClr>
              <a:buSzPts val="1400"/>
              <a:buFont typeface="Arial"/>
              <a:buNone/>
            </a:pPr>
            <a:r>
              <a:rPr b="0" i="1" lang="en-US" sz="1400" u="none" cap="none" strike="noStrike">
                <a:solidFill>
                  <a:srgbClr val="A5A5A5"/>
                </a:solidFill>
                <a:latin typeface="Arial"/>
                <a:ea typeface="Arial"/>
                <a:cs typeface="Arial"/>
                <a:sym typeface="Arial"/>
              </a:rPr>
              <a:t>Hemigrapsus sanguineus</a:t>
            </a:r>
            <a:endParaRPr b="0" i="1" sz="1400" u="none" cap="none" strike="noStrike">
              <a:solidFill>
                <a:srgbClr val="A5A5A5"/>
              </a:solidFill>
              <a:latin typeface="Arial"/>
              <a:ea typeface="Arial"/>
              <a:cs typeface="Arial"/>
              <a:sym typeface="Arial"/>
            </a:endParaRPr>
          </a:p>
        </p:txBody>
      </p:sp>
      <p:pic>
        <p:nvPicPr>
          <p:cNvPr descr="A close up of a black and brown beetle&#10;&#10;Description automatically generated with low confidence" id="707" name="Google Shape;707;p35"/>
          <p:cNvPicPr preferRelativeResize="0"/>
          <p:nvPr/>
        </p:nvPicPr>
        <p:blipFill rotWithShape="1">
          <a:blip r:embed="rId9">
            <a:alphaModFix/>
          </a:blip>
          <a:srcRect b="0" l="0" r="0" t="0"/>
          <a:stretch/>
        </p:blipFill>
        <p:spPr>
          <a:xfrm>
            <a:off x="4585046" y="172383"/>
            <a:ext cx="2194710" cy="894891"/>
          </a:xfrm>
          <a:prstGeom prst="rect">
            <a:avLst/>
          </a:prstGeom>
          <a:noFill/>
          <a:ln>
            <a:noFill/>
          </a:ln>
        </p:spPr>
      </p:pic>
      <p:sp>
        <p:nvSpPr>
          <p:cNvPr id="708" name="Google Shape;708;p35"/>
          <p:cNvSpPr txBox="1"/>
          <p:nvPr/>
        </p:nvSpPr>
        <p:spPr>
          <a:xfrm>
            <a:off x="4867563" y="981036"/>
            <a:ext cx="185572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A5A5A5"/>
              </a:buClr>
              <a:buSzPts val="1400"/>
              <a:buFont typeface="Arial"/>
              <a:buNone/>
            </a:pPr>
            <a:r>
              <a:rPr b="0" i="1" lang="en-US" sz="1400" u="none" cap="none" strike="noStrike">
                <a:solidFill>
                  <a:srgbClr val="A5A5A5"/>
                </a:solidFill>
                <a:latin typeface="Arial"/>
                <a:ea typeface="Arial"/>
                <a:cs typeface="Arial"/>
                <a:sym typeface="Arial"/>
              </a:rPr>
              <a:t>Hemigrapsus takanoi</a:t>
            </a:r>
            <a:endParaRPr b="0" i="1" sz="1400" u="none" cap="none" strike="noStrike">
              <a:solidFill>
                <a:srgbClr val="A5A5A5"/>
              </a:solidFill>
              <a:latin typeface="Arial"/>
              <a:ea typeface="Arial"/>
              <a:cs typeface="Arial"/>
              <a:sym typeface="Arial"/>
            </a:endParaRPr>
          </a:p>
        </p:txBody>
      </p:sp>
      <p:pic>
        <p:nvPicPr>
          <p:cNvPr descr="Image of Mutimo cylindricus" id="709" name="Google Shape;709;p35"/>
          <p:cNvPicPr preferRelativeResize="0"/>
          <p:nvPr/>
        </p:nvPicPr>
        <p:blipFill rotWithShape="1">
          <a:blip r:embed="rId10">
            <a:alphaModFix/>
          </a:blip>
          <a:srcRect b="8118" l="6729" r="14393" t="8097"/>
          <a:stretch/>
        </p:blipFill>
        <p:spPr>
          <a:xfrm>
            <a:off x="5436911" y="3028972"/>
            <a:ext cx="1286379" cy="2048648"/>
          </a:xfrm>
          <a:prstGeom prst="rect">
            <a:avLst/>
          </a:prstGeom>
          <a:noFill/>
          <a:ln cap="flat" cmpd="sng" w="9525">
            <a:solidFill>
              <a:schemeClr val="dk1"/>
            </a:solidFill>
            <a:prstDash val="solid"/>
            <a:round/>
            <a:headEnd len="sm" w="sm" type="none"/>
            <a:tailEnd len="sm" w="sm" type="none"/>
          </a:ln>
        </p:spPr>
      </p:pic>
      <p:sp>
        <p:nvSpPr>
          <p:cNvPr id="710" name="Google Shape;710;p35"/>
          <p:cNvSpPr txBox="1"/>
          <p:nvPr/>
        </p:nvSpPr>
        <p:spPr>
          <a:xfrm>
            <a:off x="5391646" y="4571843"/>
            <a:ext cx="263842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highlight>
                  <a:srgbClr val="C0C0C0"/>
                </a:highlight>
                <a:latin typeface="Arial"/>
                <a:ea typeface="Arial"/>
                <a:cs typeface="Arial"/>
                <a:sym typeface="Arial"/>
              </a:rPr>
              <a:t>Mutimo</a:t>
            </a:r>
            <a:endParaRPr b="0" i="1" sz="1400" u="none" cap="none" strike="noStrike">
              <a:solidFill>
                <a:srgbClr val="000000"/>
              </a:solidFill>
              <a:highlight>
                <a:srgbClr val="C0C0C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highlight>
                  <a:srgbClr val="C0C0C0"/>
                </a:highlight>
                <a:latin typeface="Arial"/>
                <a:ea typeface="Arial"/>
                <a:cs typeface="Arial"/>
                <a:sym typeface="Arial"/>
              </a:rPr>
              <a:t>cylindricus</a:t>
            </a:r>
            <a:endParaRPr b="0" i="1" sz="1400" u="none" cap="none" strike="noStrike">
              <a:solidFill>
                <a:srgbClr val="000000"/>
              </a:solidFill>
              <a:highlight>
                <a:srgbClr val="C0C0C0"/>
              </a:highlight>
              <a:latin typeface="Arial"/>
              <a:ea typeface="Arial"/>
              <a:cs typeface="Arial"/>
              <a:sym typeface="Arial"/>
            </a:endParaRPr>
          </a:p>
        </p:txBody>
      </p:sp>
      <p:pic>
        <p:nvPicPr>
          <p:cNvPr descr="http://www.fucoidanforce.com/wp-content/themes/fucoidanforce1/images/natural-ocean-wakame.png" id="711" name="Google Shape;711;p35"/>
          <p:cNvPicPr preferRelativeResize="0"/>
          <p:nvPr/>
        </p:nvPicPr>
        <p:blipFill rotWithShape="1">
          <a:blip r:embed="rId11">
            <a:alphaModFix/>
          </a:blip>
          <a:srcRect b="0" l="0" r="0" t="0"/>
          <a:stretch/>
        </p:blipFill>
        <p:spPr>
          <a:xfrm>
            <a:off x="6855201" y="2661719"/>
            <a:ext cx="2245174" cy="2372443"/>
          </a:xfrm>
          <a:prstGeom prst="rect">
            <a:avLst/>
          </a:prstGeom>
          <a:noFill/>
          <a:ln cap="flat" cmpd="sng" w="9525">
            <a:solidFill>
              <a:srgbClr val="A5A5A5"/>
            </a:solidFill>
            <a:prstDash val="solid"/>
            <a:round/>
            <a:headEnd len="sm" w="sm" type="none"/>
            <a:tailEnd len="sm" w="sm" type="none"/>
          </a:ln>
        </p:spPr>
      </p:pic>
      <p:sp>
        <p:nvSpPr>
          <p:cNvPr id="712" name="Google Shape;712;p35"/>
          <p:cNvSpPr txBox="1"/>
          <p:nvPr/>
        </p:nvSpPr>
        <p:spPr>
          <a:xfrm>
            <a:off x="6904935" y="2657553"/>
            <a:ext cx="263842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Undaria</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pinnatifida</a:t>
            </a:r>
            <a:endParaRPr/>
          </a:p>
        </p:txBody>
      </p:sp>
      <p:sp>
        <p:nvSpPr>
          <p:cNvPr id="713" name="Google Shape;713;p35"/>
          <p:cNvSpPr txBox="1"/>
          <p:nvPr/>
        </p:nvSpPr>
        <p:spPr>
          <a:xfrm>
            <a:off x="5350237" y="2691882"/>
            <a:ext cx="224130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A5A5A5"/>
              </a:buClr>
              <a:buSzPts val="1400"/>
              <a:buFont typeface="Arial"/>
              <a:buNone/>
            </a:pPr>
            <a:r>
              <a:rPr b="0" i="1" lang="en-US" sz="1400" u="none" cap="none" strike="noStrike">
                <a:solidFill>
                  <a:srgbClr val="A5A5A5"/>
                </a:solidFill>
                <a:latin typeface="Arial"/>
                <a:ea typeface="Arial"/>
                <a:cs typeface="Arial"/>
                <a:sym typeface="Arial"/>
              </a:rPr>
              <a:t>Ulva pertusa</a:t>
            </a:r>
            <a:endParaRPr b="0" i="1" sz="1400" u="none" cap="none" strike="noStrike">
              <a:solidFill>
                <a:srgbClr val="A5A5A5"/>
              </a:solidFill>
              <a:latin typeface="Arial"/>
              <a:ea typeface="Arial"/>
              <a:cs typeface="Arial"/>
              <a:sym typeface="Arial"/>
            </a:endParaRPr>
          </a:p>
        </p:txBody>
      </p:sp>
      <p:pic>
        <p:nvPicPr>
          <p:cNvPr descr="A close-up of a shrimp&#10;&#10;Description automatically generated with medium confidence" id="714" name="Google Shape;714;p35"/>
          <p:cNvPicPr preferRelativeResize="0"/>
          <p:nvPr/>
        </p:nvPicPr>
        <p:blipFill rotWithShape="1">
          <a:blip r:embed="rId12">
            <a:alphaModFix/>
          </a:blip>
          <a:srcRect b="0" l="0" r="0" t="0"/>
          <a:stretch/>
        </p:blipFill>
        <p:spPr>
          <a:xfrm>
            <a:off x="2467891" y="3390167"/>
            <a:ext cx="2874673" cy="1696583"/>
          </a:xfrm>
          <a:prstGeom prst="rect">
            <a:avLst/>
          </a:prstGeom>
          <a:noFill/>
          <a:ln>
            <a:noFill/>
          </a:ln>
        </p:spPr>
      </p:pic>
      <p:sp>
        <p:nvSpPr>
          <p:cNvPr id="715" name="Google Shape;715;p35"/>
          <p:cNvSpPr txBox="1"/>
          <p:nvPr/>
        </p:nvSpPr>
        <p:spPr>
          <a:xfrm>
            <a:off x="2519113" y="4758910"/>
            <a:ext cx="222612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0" i="1" lang="en-US" sz="1400" u="none" cap="none" strike="noStrike">
                <a:solidFill>
                  <a:srgbClr val="FFFFFF"/>
                </a:solidFill>
                <a:latin typeface="Arial"/>
                <a:ea typeface="Arial"/>
                <a:cs typeface="Arial"/>
                <a:sym typeface="Arial"/>
              </a:rPr>
              <a:t>Palaemon macrodactylus</a:t>
            </a:r>
            <a:endParaRPr b="0" i="1" sz="1400" u="none" cap="none" strike="noStrike">
              <a:solidFill>
                <a:srgbClr val="FFFFFF"/>
              </a:solidFill>
              <a:latin typeface="Arial"/>
              <a:ea typeface="Arial"/>
              <a:cs typeface="Arial"/>
              <a:sym typeface="Arial"/>
            </a:endParaRPr>
          </a:p>
        </p:txBody>
      </p:sp>
      <p:sp>
        <p:nvSpPr>
          <p:cNvPr id="716" name="Google Shape;716;p35"/>
          <p:cNvSpPr txBox="1"/>
          <p:nvPr/>
        </p:nvSpPr>
        <p:spPr>
          <a:xfrm>
            <a:off x="6785818" y="109338"/>
            <a:ext cx="2285757" cy="2308324"/>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rgbClr val="000000"/>
                </a:solidFill>
                <a:latin typeface="Arial"/>
                <a:ea typeface="Arial"/>
                <a:cs typeface="Arial"/>
                <a:sym typeface="Arial"/>
              </a:rPr>
              <a:t>Criteria for inclusion</a:t>
            </a:r>
            <a:endParaRPr/>
          </a:p>
          <a:p>
            <a:pPr indent="-285750" lvl="0" marL="285750" marR="0" rtl="0" algn="l">
              <a:lnSpc>
                <a:spcPct val="100000"/>
              </a:lnSpc>
              <a:spcBef>
                <a:spcPts val="0"/>
              </a:spcBef>
              <a:spcAft>
                <a:spcPts val="0"/>
              </a:spcAft>
              <a:buClr>
                <a:srgbClr val="000000"/>
              </a:buClr>
              <a:buSzPts val="1800"/>
              <a:buFont typeface="Courier New"/>
              <a:buChar char="o"/>
            </a:pPr>
            <a:r>
              <a:rPr b="0" i="0" lang="en-US" sz="1800" u="none" cap="none" strike="noStrike">
                <a:solidFill>
                  <a:srgbClr val="000000"/>
                </a:solidFill>
                <a:latin typeface="Arial"/>
                <a:ea typeface="Arial"/>
                <a:cs typeface="Arial"/>
                <a:sym typeface="Arial"/>
              </a:rPr>
              <a:t>Genetic data are publicly available</a:t>
            </a:r>
            <a:endParaRPr/>
          </a:p>
          <a:p>
            <a:pPr indent="-285750" lvl="0" marL="285750" marR="0" rtl="0" algn="l">
              <a:lnSpc>
                <a:spcPct val="100000"/>
              </a:lnSpc>
              <a:spcBef>
                <a:spcPts val="0"/>
              </a:spcBef>
              <a:spcAft>
                <a:spcPts val="0"/>
              </a:spcAft>
              <a:buClr>
                <a:srgbClr val="000000"/>
              </a:buClr>
              <a:buSzPts val="1800"/>
              <a:buFont typeface="Courier New"/>
              <a:buChar char="o"/>
            </a:pPr>
            <a:r>
              <a:rPr b="0" i="0" lang="en-US" sz="1800" u="none" cap="none" strike="noStrike">
                <a:solidFill>
                  <a:srgbClr val="000000"/>
                </a:solidFill>
                <a:latin typeface="Arial"/>
                <a:ea typeface="Arial"/>
                <a:cs typeface="Arial"/>
                <a:sym typeface="Arial"/>
              </a:rPr>
              <a:t>2+ regions in Japan</a:t>
            </a:r>
            <a:endParaRPr/>
          </a:p>
          <a:p>
            <a:pPr indent="-285750" lvl="0" marL="285750" marR="0" rtl="0" algn="l">
              <a:lnSpc>
                <a:spcPct val="100000"/>
              </a:lnSpc>
              <a:spcBef>
                <a:spcPts val="0"/>
              </a:spcBef>
              <a:spcAft>
                <a:spcPts val="0"/>
              </a:spcAft>
              <a:buClr>
                <a:srgbClr val="000000"/>
              </a:buClr>
              <a:buSzPts val="1800"/>
              <a:buFont typeface="Courier New"/>
              <a:buChar char="o"/>
            </a:pPr>
            <a:r>
              <a:rPr b="0" i="0" lang="en-US" sz="1800" u="none" cap="none" strike="noStrike">
                <a:solidFill>
                  <a:srgbClr val="000000"/>
                </a:solidFill>
                <a:latin typeface="Arial"/>
                <a:ea typeface="Arial"/>
                <a:cs typeface="Arial"/>
                <a:sym typeface="Arial"/>
              </a:rPr>
              <a:t>Western NA, Europe or both</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0" name="Shape 720"/>
        <p:cNvGrpSpPr/>
        <p:nvPr/>
      </p:nvGrpSpPr>
      <p:grpSpPr>
        <a:xfrm>
          <a:off x="0" y="0"/>
          <a:ext cx="0" cy="0"/>
          <a:chOff x="0" y="0"/>
          <a:chExt cx="0" cy="0"/>
        </a:xfrm>
      </p:grpSpPr>
      <p:sp>
        <p:nvSpPr>
          <p:cNvPr id="721" name="Google Shape;721;p3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300"/>
              <a:buFont typeface="Arial"/>
              <a:buNone/>
            </a:pPr>
            <a:r>
              <a:rPr lang="en-US">
                <a:latin typeface="Arial"/>
                <a:ea typeface="Arial"/>
                <a:cs typeface="Arial"/>
                <a:sym typeface="Arial"/>
              </a:rPr>
              <a:t>Conclusions</a:t>
            </a:r>
            <a:endParaRPr/>
          </a:p>
        </p:txBody>
      </p:sp>
      <p:pic>
        <p:nvPicPr>
          <p:cNvPr id="722" name="Google Shape;722;p36"/>
          <p:cNvPicPr preferRelativeResize="0"/>
          <p:nvPr/>
        </p:nvPicPr>
        <p:blipFill rotWithShape="1">
          <a:blip r:embed="rId3">
            <a:alphaModFix/>
          </a:blip>
          <a:srcRect b="0" l="0" r="0" t="0"/>
          <a:stretch/>
        </p:blipFill>
        <p:spPr>
          <a:xfrm>
            <a:off x="5969785" y="1063229"/>
            <a:ext cx="2897515" cy="3394472"/>
          </a:xfrm>
          <a:prstGeom prst="rect">
            <a:avLst/>
          </a:prstGeom>
          <a:noFill/>
          <a:ln>
            <a:noFill/>
          </a:ln>
        </p:spPr>
      </p:pic>
      <p:sp>
        <p:nvSpPr>
          <p:cNvPr id="723" name="Google Shape;723;p36"/>
          <p:cNvSpPr txBox="1"/>
          <p:nvPr>
            <p:ph idx="1" type="body"/>
          </p:nvPr>
        </p:nvSpPr>
        <p:spPr>
          <a:xfrm>
            <a:off x="457201" y="1200150"/>
            <a:ext cx="5301574" cy="3819321"/>
          </a:xfrm>
          <a:prstGeom prst="rect">
            <a:avLst/>
          </a:prstGeom>
          <a:noFill/>
          <a:ln>
            <a:noFill/>
          </a:ln>
        </p:spPr>
        <p:txBody>
          <a:bodyPr anchorCtr="0" anchor="t" bIns="45700" lIns="91425" spcFirstLastPara="1" rIns="91425" wrap="square" tIns="45700">
            <a:normAutofit/>
          </a:bodyPr>
          <a:lstStyle/>
          <a:p>
            <a:pPr indent="-257168" lvl="0" marL="257168" rtl="0" algn="l">
              <a:spcBef>
                <a:spcPts val="0"/>
              </a:spcBef>
              <a:spcAft>
                <a:spcPts val="0"/>
              </a:spcAft>
              <a:buClr>
                <a:schemeClr val="dk1"/>
              </a:buClr>
              <a:buSzPts val="2400"/>
              <a:buChar char="•"/>
            </a:pPr>
            <a:r>
              <a:rPr lang="en-US">
                <a:latin typeface="Arial"/>
                <a:ea typeface="Arial"/>
                <a:cs typeface="Arial"/>
                <a:sym typeface="Arial"/>
              </a:rPr>
              <a:t>There is weak (F</a:t>
            </a:r>
            <a:r>
              <a:rPr baseline="-25000" lang="en-US">
                <a:latin typeface="Arial"/>
                <a:ea typeface="Arial"/>
                <a:cs typeface="Arial"/>
                <a:sym typeface="Arial"/>
              </a:rPr>
              <a:t>ST</a:t>
            </a:r>
            <a:r>
              <a:rPr lang="en-US">
                <a:latin typeface="Arial"/>
                <a:ea typeface="Arial"/>
                <a:cs typeface="Arial"/>
                <a:sym typeface="Arial"/>
              </a:rPr>
              <a:t> &lt; 1%) but significant genetic differentiation in the native range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7" name="Shape 727"/>
        <p:cNvGrpSpPr/>
        <p:nvPr/>
      </p:nvGrpSpPr>
      <p:grpSpPr>
        <a:xfrm>
          <a:off x="0" y="0"/>
          <a:ext cx="0" cy="0"/>
          <a:chOff x="0" y="0"/>
          <a:chExt cx="0" cy="0"/>
        </a:xfrm>
      </p:grpSpPr>
      <p:sp>
        <p:nvSpPr>
          <p:cNvPr id="728" name="Google Shape;728;p3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300"/>
              <a:buFont typeface="Arial"/>
              <a:buNone/>
            </a:pPr>
            <a:r>
              <a:rPr lang="en-US">
                <a:latin typeface="Arial"/>
                <a:ea typeface="Arial"/>
                <a:cs typeface="Arial"/>
                <a:sym typeface="Arial"/>
              </a:rPr>
              <a:t>Conclusions</a:t>
            </a:r>
            <a:endParaRPr/>
          </a:p>
        </p:txBody>
      </p:sp>
      <p:pic>
        <p:nvPicPr>
          <p:cNvPr id="729" name="Google Shape;729;p37"/>
          <p:cNvPicPr preferRelativeResize="0"/>
          <p:nvPr/>
        </p:nvPicPr>
        <p:blipFill rotWithShape="1">
          <a:blip r:embed="rId3">
            <a:alphaModFix/>
          </a:blip>
          <a:srcRect b="0" l="0" r="0" t="0"/>
          <a:stretch/>
        </p:blipFill>
        <p:spPr>
          <a:xfrm>
            <a:off x="5758775" y="1075754"/>
            <a:ext cx="3181959" cy="2991991"/>
          </a:xfrm>
          <a:prstGeom prst="rect">
            <a:avLst/>
          </a:prstGeom>
          <a:noFill/>
          <a:ln>
            <a:noFill/>
          </a:ln>
        </p:spPr>
      </p:pic>
      <p:sp>
        <p:nvSpPr>
          <p:cNvPr id="730" name="Google Shape;730;p37"/>
          <p:cNvSpPr txBox="1"/>
          <p:nvPr>
            <p:ph idx="1" type="body"/>
          </p:nvPr>
        </p:nvSpPr>
        <p:spPr>
          <a:xfrm>
            <a:off x="457201" y="1200150"/>
            <a:ext cx="5301574" cy="3819321"/>
          </a:xfrm>
          <a:prstGeom prst="rect">
            <a:avLst/>
          </a:prstGeom>
          <a:noFill/>
          <a:ln>
            <a:noFill/>
          </a:ln>
        </p:spPr>
        <p:txBody>
          <a:bodyPr anchorCtr="0" anchor="t" bIns="45700" lIns="91425" spcFirstLastPara="1" rIns="91425" wrap="square" tIns="45700">
            <a:normAutofit/>
          </a:bodyPr>
          <a:lstStyle/>
          <a:p>
            <a:pPr indent="-257168" lvl="0" marL="257168" rtl="0" algn="l">
              <a:spcBef>
                <a:spcPts val="0"/>
              </a:spcBef>
              <a:spcAft>
                <a:spcPts val="0"/>
              </a:spcAft>
              <a:buClr>
                <a:schemeClr val="dk1"/>
              </a:buClr>
              <a:buSzPts val="2400"/>
              <a:buChar char="•"/>
            </a:pPr>
            <a:r>
              <a:rPr lang="en-US">
                <a:latin typeface="Arial"/>
                <a:ea typeface="Arial"/>
                <a:cs typeface="Arial"/>
                <a:sym typeface="Arial"/>
              </a:rPr>
              <a:t>There is weak (F</a:t>
            </a:r>
            <a:r>
              <a:rPr baseline="-25000" lang="en-US">
                <a:latin typeface="Arial"/>
                <a:ea typeface="Arial"/>
                <a:cs typeface="Arial"/>
                <a:sym typeface="Arial"/>
              </a:rPr>
              <a:t>ST</a:t>
            </a:r>
            <a:r>
              <a:rPr lang="en-US">
                <a:latin typeface="Arial"/>
                <a:ea typeface="Arial"/>
                <a:cs typeface="Arial"/>
                <a:sym typeface="Arial"/>
              </a:rPr>
              <a:t> &lt; 1%) but significant genetic differentiation in the native range</a:t>
            </a:r>
            <a:endParaRPr/>
          </a:p>
          <a:p>
            <a:pPr indent="-257168" lvl="0" marL="257168" rtl="0" algn="l">
              <a:spcBef>
                <a:spcPts val="480"/>
              </a:spcBef>
              <a:spcAft>
                <a:spcPts val="0"/>
              </a:spcAft>
              <a:buClr>
                <a:schemeClr val="dk1"/>
              </a:buClr>
              <a:buSzPts val="2400"/>
              <a:buChar char="•"/>
            </a:pPr>
            <a:r>
              <a:rPr lang="en-US">
                <a:latin typeface="Arial"/>
                <a:ea typeface="Arial"/>
                <a:cs typeface="Arial"/>
                <a:sym typeface="Arial"/>
              </a:rPr>
              <a:t>Transport of locally-adapted genetic stocks by oyster biologists yielded “deliberate” ecological fitting in the non-native range.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4" name="Shape 734"/>
        <p:cNvGrpSpPr/>
        <p:nvPr/>
      </p:nvGrpSpPr>
      <p:grpSpPr>
        <a:xfrm>
          <a:off x="0" y="0"/>
          <a:ext cx="0" cy="0"/>
          <a:chOff x="0" y="0"/>
          <a:chExt cx="0" cy="0"/>
        </a:xfrm>
      </p:grpSpPr>
      <p:sp>
        <p:nvSpPr>
          <p:cNvPr id="735" name="Google Shape;735;p3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300"/>
              <a:buFont typeface="Arial"/>
              <a:buNone/>
            </a:pPr>
            <a:r>
              <a:rPr lang="en-US">
                <a:latin typeface="Arial"/>
                <a:ea typeface="Arial"/>
                <a:cs typeface="Arial"/>
                <a:sym typeface="Arial"/>
              </a:rPr>
              <a:t>Conclusions</a:t>
            </a:r>
            <a:endParaRPr/>
          </a:p>
        </p:txBody>
      </p:sp>
      <p:sp>
        <p:nvSpPr>
          <p:cNvPr id="736" name="Google Shape;736;p38"/>
          <p:cNvSpPr txBox="1"/>
          <p:nvPr>
            <p:ph idx="1" type="body"/>
          </p:nvPr>
        </p:nvSpPr>
        <p:spPr>
          <a:xfrm>
            <a:off x="457201" y="1200150"/>
            <a:ext cx="5301574" cy="3819321"/>
          </a:xfrm>
          <a:prstGeom prst="rect">
            <a:avLst/>
          </a:prstGeom>
          <a:noFill/>
          <a:ln>
            <a:noFill/>
          </a:ln>
        </p:spPr>
        <p:txBody>
          <a:bodyPr anchorCtr="0" anchor="t" bIns="45700" lIns="91425" spcFirstLastPara="1" rIns="91425" wrap="square" tIns="45700">
            <a:noAutofit/>
          </a:bodyPr>
          <a:lstStyle/>
          <a:p>
            <a:pPr indent="-257168" lvl="0" marL="257168" rtl="0" algn="l">
              <a:spcBef>
                <a:spcPts val="0"/>
              </a:spcBef>
              <a:spcAft>
                <a:spcPts val="0"/>
              </a:spcAft>
              <a:buClr>
                <a:schemeClr val="dk1"/>
              </a:buClr>
              <a:buSzPts val="2400"/>
              <a:buChar char="•"/>
            </a:pPr>
            <a:r>
              <a:rPr lang="en-US">
                <a:latin typeface="Arial"/>
                <a:ea typeface="Arial"/>
                <a:cs typeface="Arial"/>
                <a:sym typeface="Arial"/>
              </a:rPr>
              <a:t>There is weak (F</a:t>
            </a:r>
            <a:r>
              <a:rPr baseline="-25000" lang="en-US">
                <a:latin typeface="Arial"/>
                <a:ea typeface="Arial"/>
                <a:cs typeface="Arial"/>
                <a:sym typeface="Arial"/>
              </a:rPr>
              <a:t>ST</a:t>
            </a:r>
            <a:r>
              <a:rPr lang="en-US">
                <a:latin typeface="Arial"/>
                <a:ea typeface="Arial"/>
                <a:cs typeface="Arial"/>
                <a:sym typeface="Arial"/>
              </a:rPr>
              <a:t> &lt; 1%) but significant genetic differentiation in the native range</a:t>
            </a:r>
            <a:endParaRPr/>
          </a:p>
          <a:p>
            <a:pPr indent="-257168" lvl="0" marL="257168" rtl="0" algn="l">
              <a:spcBef>
                <a:spcPts val="480"/>
              </a:spcBef>
              <a:spcAft>
                <a:spcPts val="0"/>
              </a:spcAft>
              <a:buClr>
                <a:schemeClr val="dk1"/>
              </a:buClr>
              <a:buSzPts val="2400"/>
              <a:buChar char="•"/>
            </a:pPr>
            <a:r>
              <a:rPr lang="en-US">
                <a:latin typeface="Arial"/>
                <a:ea typeface="Arial"/>
                <a:cs typeface="Arial"/>
                <a:sym typeface="Arial"/>
              </a:rPr>
              <a:t>Transport of locally-adapted genetic stocks by oyster biologists yielded “deliberate” ecological fitting in the non-native range.</a:t>
            </a:r>
            <a:endParaRPr/>
          </a:p>
          <a:p>
            <a:pPr indent="-257168" lvl="0" marL="257168" rtl="0" algn="l">
              <a:spcBef>
                <a:spcPts val="480"/>
              </a:spcBef>
              <a:spcAft>
                <a:spcPts val="0"/>
              </a:spcAft>
              <a:buClr>
                <a:schemeClr val="dk1"/>
              </a:buClr>
              <a:buSzPts val="2400"/>
              <a:buChar char="•"/>
            </a:pPr>
            <a:r>
              <a:rPr lang="en-US">
                <a:latin typeface="Arial"/>
                <a:ea typeface="Arial"/>
                <a:cs typeface="Arial"/>
                <a:sym typeface="Arial"/>
              </a:rPr>
              <a:t>We now have a mechanism to delineate oyster vs other vectors.</a:t>
            </a:r>
            <a:endParaRPr/>
          </a:p>
        </p:txBody>
      </p:sp>
      <p:pic>
        <p:nvPicPr>
          <p:cNvPr descr="Diagram&#10;&#10;Description automatically generated" id="737" name="Google Shape;737;p38"/>
          <p:cNvPicPr preferRelativeResize="0"/>
          <p:nvPr/>
        </p:nvPicPr>
        <p:blipFill rotWithShape="1">
          <a:blip r:embed="rId3">
            <a:alphaModFix/>
          </a:blip>
          <a:srcRect b="0" l="0" r="0" t="0"/>
          <a:stretch/>
        </p:blipFill>
        <p:spPr>
          <a:xfrm>
            <a:off x="5529295" y="2996697"/>
            <a:ext cx="3614705" cy="202277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1" name="Shape 741"/>
        <p:cNvGrpSpPr/>
        <p:nvPr/>
      </p:nvGrpSpPr>
      <p:grpSpPr>
        <a:xfrm>
          <a:off x="0" y="0"/>
          <a:ext cx="0" cy="0"/>
          <a:chOff x="0" y="0"/>
          <a:chExt cx="0" cy="0"/>
        </a:xfrm>
      </p:grpSpPr>
      <p:sp>
        <p:nvSpPr>
          <p:cNvPr id="742" name="Google Shape;742;p39"/>
          <p:cNvSpPr txBox="1"/>
          <p:nvPr>
            <p:ph type="title"/>
          </p:nvPr>
        </p:nvSpPr>
        <p:spPr>
          <a:xfrm>
            <a:off x="457200" y="205979"/>
            <a:ext cx="3935896"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300"/>
              <a:buFont typeface="Arial"/>
              <a:buNone/>
            </a:pPr>
            <a:r>
              <a:rPr lang="en-US">
                <a:latin typeface="Arial"/>
                <a:ea typeface="Arial"/>
                <a:cs typeface="Arial"/>
                <a:sym typeface="Arial"/>
              </a:rPr>
              <a:t>Acknowledgements</a:t>
            </a:r>
            <a:endParaRPr/>
          </a:p>
        </p:txBody>
      </p:sp>
      <p:graphicFrame>
        <p:nvGraphicFramePr>
          <p:cNvPr id="743" name="Google Shape;743;p39"/>
          <p:cNvGraphicFramePr/>
          <p:nvPr/>
        </p:nvGraphicFramePr>
        <p:xfrm>
          <a:off x="4750906" y="346274"/>
          <a:ext cx="3000000" cy="3000000"/>
        </p:xfrm>
        <a:graphic>
          <a:graphicData uri="http://schemas.openxmlformats.org/drawingml/2006/table">
            <a:tbl>
              <a:tblPr>
                <a:noFill/>
                <a:tableStyleId>{0A6798F4-ACB3-458D-8DD6-CA3817EDBDDE}</a:tableStyleId>
              </a:tblPr>
              <a:tblGrid>
                <a:gridCol w="1283225"/>
                <a:gridCol w="2792625"/>
              </a:tblGrid>
              <a:tr h="178625">
                <a:tc>
                  <a:txBody>
                    <a:bodyPr/>
                    <a:lstStyle/>
                    <a:p>
                      <a:pPr indent="0" lvl="0" marL="0" marR="0" rtl="0" algn="ctr">
                        <a:spcBef>
                          <a:spcPts val="0"/>
                        </a:spcBef>
                        <a:spcAft>
                          <a:spcPts val="0"/>
                        </a:spcAft>
                        <a:buNone/>
                      </a:pPr>
                      <a:r>
                        <a:rPr b="0" i="0" lang="en-US" sz="1600" u="none" cap="none" strike="noStrike">
                          <a:solidFill>
                            <a:srgbClr val="000000"/>
                          </a:solidFill>
                          <a:latin typeface="Belleza"/>
                          <a:ea typeface="Belleza"/>
                          <a:cs typeface="Belleza"/>
                          <a:sym typeface="Belleza"/>
                        </a:rPr>
                        <a:t>Argentina</a:t>
                      </a:r>
                      <a:endParaRPr/>
                    </a:p>
                  </a:txBody>
                  <a:tcPr marT="7875" marB="0" marR="7875" marL="7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600" u="none" cap="none" strike="noStrike">
                          <a:solidFill>
                            <a:srgbClr val="000000"/>
                          </a:solidFill>
                          <a:latin typeface="Belleza"/>
                          <a:ea typeface="Belleza"/>
                          <a:cs typeface="Belleza"/>
                          <a:sym typeface="Belleza"/>
                        </a:rPr>
                        <a:t>Evangelina Schwindt</a:t>
                      </a:r>
                      <a:endParaRPr/>
                    </a:p>
                  </a:txBody>
                  <a:tcPr marT="7875" marB="0" marR="7875" marL="7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8625">
                <a:tc>
                  <a:txBody>
                    <a:bodyPr/>
                    <a:lstStyle/>
                    <a:p>
                      <a:pPr indent="0" lvl="0" marL="0" marR="0" rtl="0" algn="ctr">
                        <a:spcBef>
                          <a:spcPts val="0"/>
                        </a:spcBef>
                        <a:spcAft>
                          <a:spcPts val="0"/>
                        </a:spcAft>
                        <a:buNone/>
                      </a:pPr>
                      <a:r>
                        <a:rPr b="0" i="0" lang="en-US" sz="1600" u="none" cap="none" strike="noStrike">
                          <a:solidFill>
                            <a:srgbClr val="000000"/>
                          </a:solidFill>
                          <a:latin typeface="Belleza"/>
                          <a:ea typeface="Belleza"/>
                          <a:cs typeface="Belleza"/>
                          <a:sym typeface="Belleza"/>
                        </a:rPr>
                        <a:t>Chile</a:t>
                      </a:r>
                      <a:endParaRPr/>
                    </a:p>
                  </a:txBody>
                  <a:tcPr marT="7875" marB="0" marR="7875" marL="7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600" u="none" cap="none" strike="noStrike">
                          <a:solidFill>
                            <a:srgbClr val="000000"/>
                          </a:solidFill>
                          <a:latin typeface="Belleza"/>
                          <a:ea typeface="Belleza"/>
                          <a:cs typeface="Belleza"/>
                          <a:sym typeface="Belleza"/>
                        </a:rPr>
                        <a:t>Martin Thiel, Jim Carlton</a:t>
                      </a:r>
                      <a:endParaRPr/>
                    </a:p>
                  </a:txBody>
                  <a:tcPr marT="7875" marB="0" marR="7875" marL="7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8625">
                <a:tc>
                  <a:txBody>
                    <a:bodyPr/>
                    <a:lstStyle/>
                    <a:p>
                      <a:pPr indent="0" lvl="0" marL="0" marR="0" rtl="0" algn="ctr">
                        <a:spcBef>
                          <a:spcPts val="0"/>
                        </a:spcBef>
                        <a:spcAft>
                          <a:spcPts val="0"/>
                        </a:spcAft>
                        <a:buNone/>
                      </a:pPr>
                      <a:r>
                        <a:rPr b="0" i="0" lang="en-US" sz="1600" u="none" cap="none" strike="noStrike">
                          <a:solidFill>
                            <a:srgbClr val="000000"/>
                          </a:solidFill>
                          <a:latin typeface="Belleza"/>
                          <a:ea typeface="Belleza"/>
                          <a:cs typeface="Belleza"/>
                          <a:sym typeface="Belleza"/>
                        </a:rPr>
                        <a:t>Denmark</a:t>
                      </a:r>
                      <a:endParaRPr/>
                    </a:p>
                  </a:txBody>
                  <a:tcPr marT="7875" marB="0" marR="7875" marL="7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600" u="none" cap="none" strike="noStrike">
                          <a:solidFill>
                            <a:srgbClr val="000000"/>
                          </a:solidFill>
                          <a:latin typeface="Belleza"/>
                          <a:ea typeface="Belleza"/>
                          <a:cs typeface="Belleza"/>
                          <a:sym typeface="Belleza"/>
                        </a:rPr>
                        <a:t>Asa Strand</a:t>
                      </a:r>
                      <a:endParaRPr/>
                    </a:p>
                  </a:txBody>
                  <a:tcPr marT="7875" marB="0" marR="7875" marL="7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8625">
                <a:tc>
                  <a:txBody>
                    <a:bodyPr/>
                    <a:lstStyle/>
                    <a:p>
                      <a:pPr indent="0" lvl="0" marL="0" marR="0" rtl="0" algn="ctr">
                        <a:spcBef>
                          <a:spcPts val="0"/>
                        </a:spcBef>
                        <a:spcAft>
                          <a:spcPts val="0"/>
                        </a:spcAft>
                        <a:buNone/>
                      </a:pPr>
                      <a:r>
                        <a:rPr b="0" i="0" lang="en-US" sz="1600" u="none" cap="none" strike="noStrike">
                          <a:solidFill>
                            <a:srgbClr val="000000"/>
                          </a:solidFill>
                          <a:latin typeface="Belleza"/>
                          <a:ea typeface="Belleza"/>
                          <a:cs typeface="Belleza"/>
                          <a:sym typeface="Belleza"/>
                        </a:rPr>
                        <a:t>France</a:t>
                      </a:r>
                      <a:endParaRPr/>
                    </a:p>
                  </a:txBody>
                  <a:tcPr marT="7875" marB="0" marR="7875" marL="7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600" u="none" cap="none" strike="noStrike">
                          <a:solidFill>
                            <a:srgbClr val="000000"/>
                          </a:solidFill>
                          <a:latin typeface="Belleza"/>
                          <a:ea typeface="Belleza"/>
                          <a:cs typeface="Belleza"/>
                          <a:sym typeface="Belleza"/>
                        </a:rPr>
                        <a:t>Eric Pante</a:t>
                      </a:r>
                      <a:endParaRPr b="0" i="0" sz="1600" u="none" cap="none" strike="noStrike">
                        <a:solidFill>
                          <a:srgbClr val="000000"/>
                        </a:solidFill>
                        <a:latin typeface="Belleza"/>
                        <a:ea typeface="Belleza"/>
                        <a:cs typeface="Belleza"/>
                        <a:sym typeface="Belleza"/>
                      </a:endParaRPr>
                    </a:p>
                  </a:txBody>
                  <a:tcPr marT="7875" marB="0" marR="7875" marL="7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7275">
                <a:tc>
                  <a:txBody>
                    <a:bodyPr/>
                    <a:lstStyle/>
                    <a:p>
                      <a:pPr indent="0" lvl="0" marL="0" marR="0" rtl="0" algn="ctr">
                        <a:spcBef>
                          <a:spcPts val="0"/>
                        </a:spcBef>
                        <a:spcAft>
                          <a:spcPts val="0"/>
                        </a:spcAft>
                        <a:buNone/>
                      </a:pPr>
                      <a:r>
                        <a:rPr b="0" i="0" lang="en-US" sz="1600" u="none" cap="none" strike="noStrike">
                          <a:solidFill>
                            <a:srgbClr val="000000"/>
                          </a:solidFill>
                          <a:latin typeface="Belleza"/>
                          <a:ea typeface="Belleza"/>
                          <a:cs typeface="Belleza"/>
                          <a:sym typeface="Belleza"/>
                        </a:rPr>
                        <a:t>Ireland</a:t>
                      </a:r>
                      <a:endParaRPr/>
                    </a:p>
                  </a:txBody>
                  <a:tcPr marT="7875" marB="0" marR="7875" marL="7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600" u="none" cap="none" strike="noStrike">
                          <a:solidFill>
                            <a:srgbClr val="000000"/>
                          </a:solidFill>
                          <a:latin typeface="Belleza"/>
                          <a:ea typeface="Belleza"/>
                          <a:cs typeface="Belleza"/>
                          <a:sym typeface="Belleza"/>
                        </a:rPr>
                        <a:t>Asa Strand, Judith Kochmann</a:t>
                      </a:r>
                      <a:endParaRPr/>
                    </a:p>
                  </a:txBody>
                  <a:tcPr marT="7875" marB="0" marR="7875" marL="7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14550">
                <a:tc>
                  <a:txBody>
                    <a:bodyPr/>
                    <a:lstStyle/>
                    <a:p>
                      <a:pPr indent="0" lvl="0" marL="0" marR="0" rtl="0" algn="ctr">
                        <a:spcBef>
                          <a:spcPts val="0"/>
                        </a:spcBef>
                        <a:spcAft>
                          <a:spcPts val="0"/>
                        </a:spcAft>
                        <a:buNone/>
                      </a:pPr>
                      <a:r>
                        <a:rPr b="0" i="0" lang="en-US" sz="1600" u="none" cap="none" strike="noStrike">
                          <a:solidFill>
                            <a:srgbClr val="000000"/>
                          </a:solidFill>
                          <a:latin typeface="Belleza"/>
                          <a:ea typeface="Belleza"/>
                          <a:cs typeface="Belleza"/>
                          <a:sym typeface="Belleza"/>
                        </a:rPr>
                        <a:t>Japan</a:t>
                      </a:r>
                      <a:endParaRPr/>
                    </a:p>
                  </a:txBody>
                  <a:tcPr marT="7875" marB="0" marR="7875" marL="7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600" u="none" cap="none" strike="noStrike">
                          <a:solidFill>
                            <a:srgbClr val="000000"/>
                          </a:solidFill>
                          <a:latin typeface="Belleza"/>
                          <a:ea typeface="Belleza"/>
                          <a:cs typeface="Belleza"/>
                          <a:sym typeface="Belleza"/>
                        </a:rPr>
                        <a:t>Takefumi Yorisue, Masahiro Nakaoka, Mits Kanaya, Masahiro Hori, Gen Kanaya, Ryuta Terada, Hikaru Endo</a:t>
                      </a:r>
                      <a:endParaRPr/>
                    </a:p>
                  </a:txBody>
                  <a:tcPr marT="7875" marB="0" marR="7875" marL="7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8625">
                <a:tc>
                  <a:txBody>
                    <a:bodyPr/>
                    <a:lstStyle/>
                    <a:p>
                      <a:pPr indent="0" lvl="0" marL="0" marR="0" rtl="0" algn="ctr">
                        <a:spcBef>
                          <a:spcPts val="0"/>
                        </a:spcBef>
                        <a:spcAft>
                          <a:spcPts val="0"/>
                        </a:spcAft>
                        <a:buNone/>
                      </a:pPr>
                      <a:r>
                        <a:rPr b="0" i="0" lang="en-US" sz="1600" u="none" cap="none" strike="noStrike">
                          <a:solidFill>
                            <a:srgbClr val="000000"/>
                          </a:solidFill>
                          <a:latin typeface="Belleza"/>
                          <a:ea typeface="Belleza"/>
                          <a:cs typeface="Belleza"/>
                          <a:sym typeface="Belleza"/>
                        </a:rPr>
                        <a:t>Korea</a:t>
                      </a:r>
                      <a:endParaRPr/>
                    </a:p>
                  </a:txBody>
                  <a:tcPr marT="7875" marB="0" marR="7875" marL="7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600" u="none" cap="none" strike="noStrike">
                          <a:solidFill>
                            <a:srgbClr val="000000"/>
                          </a:solidFill>
                          <a:latin typeface="Belleza"/>
                          <a:ea typeface="Belleza"/>
                          <a:cs typeface="Belleza"/>
                          <a:sym typeface="Belleza"/>
                        </a:rPr>
                        <a:t>Kun-Seop Lee</a:t>
                      </a:r>
                      <a:endParaRPr/>
                    </a:p>
                  </a:txBody>
                  <a:tcPr marT="7875" marB="0" marR="7875" marL="7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8625">
                <a:tc>
                  <a:txBody>
                    <a:bodyPr/>
                    <a:lstStyle/>
                    <a:p>
                      <a:pPr indent="0" lvl="0" marL="0" marR="0" rtl="0" algn="ctr">
                        <a:spcBef>
                          <a:spcPts val="0"/>
                        </a:spcBef>
                        <a:spcAft>
                          <a:spcPts val="0"/>
                        </a:spcAft>
                        <a:buNone/>
                      </a:pPr>
                      <a:r>
                        <a:rPr b="0" i="0" lang="en-US" sz="1600" u="none" cap="none" strike="noStrike">
                          <a:solidFill>
                            <a:srgbClr val="000000"/>
                          </a:solidFill>
                          <a:latin typeface="Belleza"/>
                          <a:ea typeface="Belleza"/>
                          <a:cs typeface="Belleza"/>
                          <a:sym typeface="Belleza"/>
                        </a:rPr>
                        <a:t>New Zealand</a:t>
                      </a:r>
                      <a:endParaRPr/>
                    </a:p>
                  </a:txBody>
                  <a:tcPr marT="7875" marB="0" marR="7875" marL="7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600" u="none" cap="none" strike="noStrike">
                          <a:solidFill>
                            <a:srgbClr val="000000"/>
                          </a:solidFill>
                          <a:latin typeface="Belleza"/>
                          <a:ea typeface="Belleza"/>
                          <a:cs typeface="Belleza"/>
                          <a:sym typeface="Belleza"/>
                        </a:rPr>
                        <a:t>Richard Taylor</a:t>
                      </a:r>
                      <a:endParaRPr/>
                    </a:p>
                  </a:txBody>
                  <a:tcPr marT="7875" marB="0" marR="7875" marL="7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8625">
                <a:tc>
                  <a:txBody>
                    <a:bodyPr/>
                    <a:lstStyle/>
                    <a:p>
                      <a:pPr indent="0" lvl="0" marL="0" marR="0" rtl="0" algn="ctr">
                        <a:spcBef>
                          <a:spcPts val="0"/>
                        </a:spcBef>
                        <a:spcAft>
                          <a:spcPts val="0"/>
                        </a:spcAft>
                        <a:buNone/>
                      </a:pPr>
                      <a:r>
                        <a:rPr b="0" i="0" lang="en-US" sz="1600" u="none" cap="none" strike="noStrike">
                          <a:solidFill>
                            <a:srgbClr val="000000"/>
                          </a:solidFill>
                          <a:latin typeface="Belleza"/>
                          <a:ea typeface="Belleza"/>
                          <a:cs typeface="Belleza"/>
                          <a:sym typeface="Belleza"/>
                        </a:rPr>
                        <a:t>Norway</a:t>
                      </a:r>
                      <a:endParaRPr/>
                    </a:p>
                  </a:txBody>
                  <a:tcPr marT="7875" marB="0" marR="7875" marL="7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600" u="none" cap="none" strike="noStrike">
                          <a:solidFill>
                            <a:srgbClr val="000000"/>
                          </a:solidFill>
                          <a:latin typeface="Belleza"/>
                          <a:ea typeface="Belleza"/>
                          <a:cs typeface="Belleza"/>
                          <a:sym typeface="Belleza"/>
                        </a:rPr>
                        <a:t> Asa Strand</a:t>
                      </a:r>
                      <a:endParaRPr/>
                    </a:p>
                  </a:txBody>
                  <a:tcPr marT="7875" marB="0" marR="7875" marL="7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35900">
                <a:tc>
                  <a:txBody>
                    <a:bodyPr/>
                    <a:lstStyle/>
                    <a:p>
                      <a:pPr indent="0" lvl="0" marL="0" marR="0" rtl="0" algn="ctr">
                        <a:spcBef>
                          <a:spcPts val="0"/>
                        </a:spcBef>
                        <a:spcAft>
                          <a:spcPts val="0"/>
                        </a:spcAft>
                        <a:buNone/>
                      </a:pPr>
                      <a:r>
                        <a:rPr b="0" i="0" lang="en-US" sz="1600" u="none" cap="none" strike="noStrike">
                          <a:solidFill>
                            <a:srgbClr val="000000"/>
                          </a:solidFill>
                          <a:latin typeface="Belleza"/>
                          <a:ea typeface="Belleza"/>
                          <a:cs typeface="Belleza"/>
                          <a:sym typeface="Belleza"/>
                        </a:rPr>
                        <a:t>USA</a:t>
                      </a:r>
                      <a:endParaRPr/>
                    </a:p>
                  </a:txBody>
                  <a:tcPr marT="7875" marB="0" marR="7875" marL="7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600" u="none" cap="none" strike="noStrike">
                          <a:solidFill>
                            <a:srgbClr val="000000"/>
                          </a:solidFill>
                          <a:latin typeface="Belleza"/>
                          <a:ea typeface="Belleza"/>
                          <a:cs typeface="Belleza"/>
                          <a:sym typeface="Belleza"/>
                        </a:rPr>
                        <a:t>Jennifer Ruesink, Hilary Heyford, Danielle Zacherl, Jeff Crooks</a:t>
                      </a:r>
                      <a:endParaRPr/>
                    </a:p>
                  </a:txBody>
                  <a:tcPr marT="7875" marB="0" marR="7875" marL="7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78625">
                <a:tc>
                  <a:txBody>
                    <a:bodyPr/>
                    <a:lstStyle/>
                    <a:p>
                      <a:pPr indent="0" lvl="0" marL="0" marR="0" rtl="0" algn="ctr">
                        <a:spcBef>
                          <a:spcPts val="0"/>
                        </a:spcBef>
                        <a:spcAft>
                          <a:spcPts val="0"/>
                        </a:spcAft>
                        <a:buNone/>
                      </a:pPr>
                      <a:r>
                        <a:rPr b="0" i="0" lang="en-US" sz="1600" u="none" cap="none" strike="noStrike">
                          <a:solidFill>
                            <a:srgbClr val="000000"/>
                          </a:solidFill>
                          <a:latin typeface="Belleza"/>
                          <a:ea typeface="Belleza"/>
                          <a:cs typeface="Belleza"/>
                          <a:sym typeface="Belleza"/>
                        </a:rPr>
                        <a:t>Spain</a:t>
                      </a:r>
                      <a:endParaRPr/>
                    </a:p>
                  </a:txBody>
                  <a:tcPr marT="7875" marB="0" marR="7875" marL="7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600" u="none" cap="none" strike="noStrike">
                          <a:solidFill>
                            <a:srgbClr val="000000"/>
                          </a:solidFill>
                          <a:latin typeface="Belleza"/>
                          <a:ea typeface="Belleza"/>
                          <a:cs typeface="Belleza"/>
                          <a:sym typeface="Belleza"/>
                        </a:rPr>
                        <a:t>Lucia Couceiro</a:t>
                      </a:r>
                      <a:endParaRPr/>
                    </a:p>
                  </a:txBody>
                  <a:tcPr marT="7875" marB="0" marR="7875" marL="7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7275">
                <a:tc>
                  <a:txBody>
                    <a:bodyPr/>
                    <a:lstStyle/>
                    <a:p>
                      <a:pPr indent="0" lvl="0" marL="0" marR="0" rtl="0" algn="ctr">
                        <a:spcBef>
                          <a:spcPts val="0"/>
                        </a:spcBef>
                        <a:spcAft>
                          <a:spcPts val="0"/>
                        </a:spcAft>
                        <a:buNone/>
                      </a:pPr>
                      <a:r>
                        <a:rPr b="0" i="0" lang="en-US" sz="1600" u="none" cap="none" strike="noStrike">
                          <a:solidFill>
                            <a:srgbClr val="000000"/>
                          </a:solidFill>
                          <a:latin typeface="Belleza"/>
                          <a:ea typeface="Belleza"/>
                          <a:cs typeface="Belleza"/>
                          <a:sym typeface="Belleza"/>
                        </a:rPr>
                        <a:t>Sweden</a:t>
                      </a:r>
                      <a:endParaRPr/>
                    </a:p>
                  </a:txBody>
                  <a:tcPr marT="7875" marB="0" marR="7875" marL="7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1600" u="none" cap="none" strike="noStrike">
                          <a:solidFill>
                            <a:srgbClr val="000000"/>
                          </a:solidFill>
                          <a:latin typeface="Belleza"/>
                          <a:ea typeface="Belleza"/>
                          <a:cs typeface="Belleza"/>
                          <a:sym typeface="Belleza"/>
                        </a:rPr>
                        <a:t>Asa Strand, Judith Kochmann</a:t>
                      </a:r>
                      <a:endParaRPr b="0" i="0" sz="1600" u="none" cap="none" strike="noStrike">
                        <a:solidFill>
                          <a:srgbClr val="000000"/>
                        </a:solidFill>
                        <a:latin typeface="Belleza"/>
                        <a:ea typeface="Belleza"/>
                        <a:cs typeface="Belleza"/>
                        <a:sym typeface="Belleza"/>
                      </a:endParaRPr>
                    </a:p>
                  </a:txBody>
                  <a:tcPr marT="7875" marB="0" marR="7875" marL="78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descr="NSF-logo.gif" id="744" name="Google Shape;744;p39"/>
          <p:cNvPicPr preferRelativeResize="0"/>
          <p:nvPr/>
        </p:nvPicPr>
        <p:blipFill rotWithShape="1">
          <a:blip r:embed="rId3">
            <a:alphaModFix/>
          </a:blip>
          <a:srcRect b="0" l="0" r="0" t="0"/>
          <a:stretch/>
        </p:blipFill>
        <p:spPr>
          <a:xfrm>
            <a:off x="109330" y="1082573"/>
            <a:ext cx="2024694" cy="2054669"/>
          </a:xfrm>
          <a:prstGeom prst="rect">
            <a:avLst/>
          </a:prstGeom>
          <a:noFill/>
          <a:ln>
            <a:noFill/>
          </a:ln>
        </p:spPr>
      </p:pic>
      <p:sp>
        <p:nvSpPr>
          <p:cNvPr id="745" name="Google Shape;745;p39"/>
          <p:cNvSpPr txBox="1"/>
          <p:nvPr/>
        </p:nvSpPr>
        <p:spPr>
          <a:xfrm>
            <a:off x="197953" y="3828021"/>
            <a:ext cx="407587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Also Lauren Lees, Hannah Rothkopf, Hannah Miller, Dallas Crowder, Ryan Carnegie, Osamu Miura</a:t>
            </a:r>
            <a:endParaRPr/>
          </a:p>
        </p:txBody>
      </p:sp>
      <p:sp>
        <p:nvSpPr>
          <p:cNvPr id="746" name="Google Shape;746;p39"/>
          <p:cNvSpPr txBox="1"/>
          <p:nvPr/>
        </p:nvSpPr>
        <p:spPr>
          <a:xfrm>
            <a:off x="178906" y="3041493"/>
            <a:ext cx="17661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OCE-1924599</a:t>
            </a:r>
            <a:endParaRPr/>
          </a:p>
        </p:txBody>
      </p:sp>
      <p:pic>
        <p:nvPicPr>
          <p:cNvPr descr="Logo&#10;&#10;Description automatically generated" id="747" name="Google Shape;747;p39"/>
          <p:cNvPicPr preferRelativeResize="0"/>
          <p:nvPr/>
        </p:nvPicPr>
        <p:blipFill rotWithShape="1">
          <a:blip r:embed="rId4">
            <a:alphaModFix/>
          </a:blip>
          <a:srcRect b="0" l="0" r="0" t="0"/>
          <a:stretch/>
        </p:blipFill>
        <p:spPr>
          <a:xfrm>
            <a:off x="2422157" y="1376215"/>
            <a:ext cx="1851669" cy="188415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8" name="Shape 208"/>
        <p:cNvGrpSpPr/>
        <p:nvPr/>
      </p:nvGrpSpPr>
      <p:grpSpPr>
        <a:xfrm>
          <a:off x="0" y="0"/>
          <a:ext cx="0" cy="0"/>
          <a:chOff x="0" y="0"/>
          <a:chExt cx="0" cy="0"/>
        </a:xfrm>
      </p:grpSpPr>
      <p:sp>
        <p:nvSpPr>
          <p:cNvPr id="209" name="Google Shape;209;p4"/>
          <p:cNvSpPr/>
          <p:nvPr/>
        </p:nvSpPr>
        <p:spPr>
          <a:xfrm>
            <a:off x="0" y="0"/>
            <a:ext cx="9144000" cy="5143499"/>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210" name="Google Shape;210;p4"/>
          <p:cNvPicPr preferRelativeResize="0"/>
          <p:nvPr/>
        </p:nvPicPr>
        <p:blipFill rotWithShape="1">
          <a:blip r:embed="rId3">
            <a:alphaModFix amt="50000"/>
          </a:blip>
          <a:srcRect b="13187" l="0" r="0" t="5878"/>
          <a:stretch/>
        </p:blipFill>
        <p:spPr>
          <a:xfrm>
            <a:off x="20" y="10"/>
            <a:ext cx="9143980" cy="5143490"/>
          </a:xfrm>
          <a:prstGeom prst="rect">
            <a:avLst/>
          </a:prstGeom>
          <a:noFill/>
          <a:ln>
            <a:noFill/>
          </a:ln>
        </p:spPr>
      </p:pic>
      <p:sp>
        <p:nvSpPr>
          <p:cNvPr id="211" name="Google Shape;211;p4"/>
          <p:cNvSpPr txBox="1"/>
          <p:nvPr>
            <p:ph type="title"/>
          </p:nvPr>
        </p:nvSpPr>
        <p:spPr>
          <a:xfrm>
            <a:off x="1143000" y="841771"/>
            <a:ext cx="7108634" cy="2175389"/>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2800"/>
              <a:buFont typeface="Arial"/>
              <a:buNone/>
            </a:pPr>
            <a:r>
              <a:rPr i="1" lang="en-US" sz="2800">
                <a:solidFill>
                  <a:srgbClr val="FFFFFF"/>
                </a:solidFill>
                <a:latin typeface="Arial"/>
                <a:ea typeface="Arial"/>
                <a:cs typeface="Arial"/>
                <a:sym typeface="Arial"/>
              </a:rPr>
              <a:t>The greatest agency of all that spreads marine animals to new quarters of the world must be the business of oyster culture, a very ancient and world-wide craft. </a:t>
            </a:r>
            <a:br>
              <a:rPr i="1" lang="en-US" sz="2800">
                <a:solidFill>
                  <a:srgbClr val="FFFFFF"/>
                </a:solidFill>
                <a:latin typeface="Arial"/>
                <a:ea typeface="Arial"/>
                <a:cs typeface="Arial"/>
                <a:sym typeface="Arial"/>
              </a:rPr>
            </a:br>
            <a:r>
              <a:rPr lang="en-US" sz="2800">
                <a:solidFill>
                  <a:srgbClr val="FFFFFF"/>
                </a:solidFill>
                <a:latin typeface="Arial"/>
                <a:ea typeface="Arial"/>
                <a:cs typeface="Arial"/>
                <a:sym typeface="Arial"/>
              </a:rPr>
              <a:t>– Charles Elton (1958)</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1" name="Shape 751"/>
        <p:cNvGrpSpPr/>
        <p:nvPr/>
      </p:nvGrpSpPr>
      <p:grpSpPr>
        <a:xfrm>
          <a:off x="0" y="0"/>
          <a:ext cx="0" cy="0"/>
          <a:chOff x="0" y="0"/>
          <a:chExt cx="0" cy="0"/>
        </a:xfrm>
      </p:grpSpPr>
      <p:sp>
        <p:nvSpPr>
          <p:cNvPr id="752" name="Google Shape;752;p40"/>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300"/>
              <a:buFont typeface="Calibri"/>
              <a:buNone/>
            </a:pPr>
            <a:r>
              <a:t/>
            </a:r>
            <a:endParaRPr/>
          </a:p>
        </p:txBody>
      </p:sp>
      <p:sp>
        <p:nvSpPr>
          <p:cNvPr id="753" name="Google Shape;753;p40"/>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104768" lvl="0" marL="257168" rtl="0" algn="l">
              <a:spcBef>
                <a:spcPts val="0"/>
              </a:spcBef>
              <a:spcAft>
                <a:spcPts val="0"/>
              </a:spcAft>
              <a:buClr>
                <a:schemeClr val="dk1"/>
              </a:buClr>
              <a:buSzPts val="24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8" name="Shape 758"/>
        <p:cNvGrpSpPr/>
        <p:nvPr/>
      </p:nvGrpSpPr>
      <p:grpSpPr>
        <a:xfrm>
          <a:off x="0" y="0"/>
          <a:ext cx="0" cy="0"/>
          <a:chOff x="0" y="0"/>
          <a:chExt cx="0" cy="0"/>
        </a:xfrm>
      </p:grpSpPr>
      <p:sp>
        <p:nvSpPr>
          <p:cNvPr id="759" name="Google Shape;759;p41"/>
          <p:cNvSpPr txBox="1"/>
          <p:nvPr/>
        </p:nvSpPr>
        <p:spPr>
          <a:xfrm>
            <a:off x="255523" y="110935"/>
            <a:ext cx="4097048"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1" lang="en-US" sz="2800" u="none" cap="none" strike="noStrike">
                <a:solidFill>
                  <a:srgbClr val="000000"/>
                </a:solidFill>
                <a:latin typeface="Arial"/>
                <a:ea typeface="Arial"/>
                <a:cs typeface="Arial"/>
                <a:sym typeface="Arial"/>
              </a:rPr>
              <a:t>Oyster biologists identified “appropriate” genetic sources via transplant experiments</a:t>
            </a:r>
            <a:endParaRPr/>
          </a:p>
        </p:txBody>
      </p:sp>
      <p:pic>
        <p:nvPicPr>
          <p:cNvPr id="760" name="Google Shape;760;p41"/>
          <p:cNvPicPr preferRelativeResize="0"/>
          <p:nvPr/>
        </p:nvPicPr>
        <p:blipFill rotWithShape="1">
          <a:blip r:embed="rId3">
            <a:alphaModFix/>
          </a:blip>
          <a:srcRect b="79468" l="0" r="0" t="0"/>
          <a:stretch/>
        </p:blipFill>
        <p:spPr>
          <a:xfrm>
            <a:off x="107878" y="2445669"/>
            <a:ext cx="8761455" cy="1344300"/>
          </a:xfrm>
          <a:prstGeom prst="rect">
            <a:avLst/>
          </a:prstGeom>
          <a:noFill/>
          <a:ln>
            <a:noFill/>
          </a:ln>
        </p:spPr>
      </p:pic>
      <p:pic>
        <p:nvPicPr>
          <p:cNvPr id="761" name="Google Shape;761;p41"/>
          <p:cNvPicPr preferRelativeResize="0"/>
          <p:nvPr/>
        </p:nvPicPr>
        <p:blipFill rotWithShape="1">
          <a:blip r:embed="rId3">
            <a:alphaModFix/>
          </a:blip>
          <a:srcRect b="-10049" l="0" r="0" t="89517"/>
          <a:stretch/>
        </p:blipFill>
        <p:spPr>
          <a:xfrm>
            <a:off x="102510" y="3799200"/>
            <a:ext cx="8761455" cy="1344300"/>
          </a:xfrm>
          <a:prstGeom prst="rect">
            <a:avLst/>
          </a:prstGeom>
          <a:noFill/>
          <a:ln>
            <a:noFill/>
          </a:ln>
        </p:spPr>
      </p:pic>
      <p:sp>
        <p:nvSpPr>
          <p:cNvPr id="762" name="Google Shape;762;p41"/>
          <p:cNvSpPr txBox="1"/>
          <p:nvPr/>
        </p:nvSpPr>
        <p:spPr>
          <a:xfrm>
            <a:off x="155231" y="4308821"/>
            <a:ext cx="199715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Puget Sound WA </a:t>
            </a:r>
            <a:endParaRPr/>
          </a:p>
          <a:p>
            <a:pPr indent="0" lvl="0" marL="0" marR="0" rtl="0" algn="ctr">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(47ºN)</a:t>
            </a:r>
            <a:endParaRPr/>
          </a:p>
        </p:txBody>
      </p:sp>
      <p:sp>
        <p:nvSpPr>
          <p:cNvPr id="763" name="Google Shape;763;p41"/>
          <p:cNvSpPr txBox="1"/>
          <p:nvPr/>
        </p:nvSpPr>
        <p:spPr>
          <a:xfrm>
            <a:off x="4443387" y="4343913"/>
            <a:ext cx="177484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Northern Japan</a:t>
            </a:r>
            <a:endParaRPr/>
          </a:p>
          <a:p>
            <a:pPr indent="0" lvl="0" marL="0" marR="0" rtl="0" algn="ctr">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(44ºN)</a:t>
            </a:r>
            <a:endParaRPr/>
          </a:p>
        </p:txBody>
      </p:sp>
      <p:sp>
        <p:nvSpPr>
          <p:cNvPr id="764" name="Google Shape;764;p41"/>
          <p:cNvSpPr txBox="1"/>
          <p:nvPr/>
        </p:nvSpPr>
        <p:spPr>
          <a:xfrm>
            <a:off x="6430356" y="4343913"/>
            <a:ext cx="1813317"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Southern Japan</a:t>
            </a:r>
            <a:endParaRPr/>
          </a:p>
          <a:p>
            <a:pPr indent="0" lvl="0" marL="0" marR="0" rtl="0" algn="ctr">
              <a:lnSpc>
                <a:spcPct val="100000"/>
              </a:lnSpc>
              <a:spcBef>
                <a:spcPts val="0"/>
              </a:spcBef>
              <a:spcAft>
                <a:spcPts val="0"/>
              </a:spcAft>
              <a:buClr>
                <a:srgbClr val="FF0000"/>
              </a:buClr>
              <a:buSzPts val="1800"/>
              <a:buFont typeface="Arial"/>
              <a:buNone/>
            </a:pPr>
            <a:r>
              <a:rPr b="0" i="0" lang="en-US" sz="1800" u="none" cap="none" strike="noStrike">
                <a:solidFill>
                  <a:srgbClr val="FF0000"/>
                </a:solidFill>
                <a:latin typeface="Arial"/>
                <a:ea typeface="Arial"/>
                <a:cs typeface="Arial"/>
                <a:sym typeface="Arial"/>
              </a:rPr>
              <a:t>(33ºN)</a:t>
            </a:r>
            <a:endParaRPr/>
          </a:p>
        </p:txBody>
      </p:sp>
      <p:pic>
        <p:nvPicPr>
          <p:cNvPr id="765" name="Google Shape;765;p41"/>
          <p:cNvPicPr preferRelativeResize="0"/>
          <p:nvPr/>
        </p:nvPicPr>
        <p:blipFill rotWithShape="1">
          <a:blip r:embed="rId4">
            <a:alphaModFix/>
          </a:blip>
          <a:srcRect b="58801" l="0" r="0" t="15527"/>
          <a:stretch/>
        </p:blipFill>
        <p:spPr>
          <a:xfrm>
            <a:off x="4274750" y="509769"/>
            <a:ext cx="4791429" cy="803465"/>
          </a:xfrm>
          <a:prstGeom prst="rect">
            <a:avLst/>
          </a:prstGeom>
          <a:noFill/>
          <a:ln>
            <a:noFill/>
          </a:ln>
        </p:spPr>
      </p:pic>
      <p:sp>
        <p:nvSpPr>
          <p:cNvPr id="766" name="Google Shape;766;p41"/>
          <p:cNvSpPr txBox="1"/>
          <p:nvPr/>
        </p:nvSpPr>
        <p:spPr>
          <a:xfrm>
            <a:off x="5903267" y="1179350"/>
            <a:ext cx="158248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000000"/>
                </a:solidFill>
                <a:latin typeface="Arial"/>
                <a:ea typeface="Arial"/>
                <a:cs typeface="Arial"/>
                <a:sym typeface="Arial"/>
              </a:rPr>
              <a:t>Imai and Sakai 1961</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1" name="Shape 771"/>
        <p:cNvGrpSpPr/>
        <p:nvPr/>
      </p:nvGrpSpPr>
      <p:grpSpPr>
        <a:xfrm>
          <a:off x="0" y="0"/>
          <a:ext cx="0" cy="0"/>
          <a:chOff x="0" y="0"/>
          <a:chExt cx="0" cy="0"/>
        </a:xfrm>
      </p:grpSpPr>
      <p:grpSp>
        <p:nvGrpSpPr>
          <p:cNvPr id="772" name="Google Shape;772;p42"/>
          <p:cNvGrpSpPr/>
          <p:nvPr/>
        </p:nvGrpSpPr>
        <p:grpSpPr>
          <a:xfrm>
            <a:off x="4726239" y="1039098"/>
            <a:ext cx="4268216" cy="3865215"/>
            <a:chOff x="4726239" y="1039098"/>
            <a:chExt cx="4268216" cy="3865215"/>
          </a:xfrm>
        </p:grpSpPr>
        <p:pic>
          <p:nvPicPr>
            <p:cNvPr id="773" name="Google Shape;773;p42"/>
            <p:cNvPicPr preferRelativeResize="0"/>
            <p:nvPr/>
          </p:nvPicPr>
          <p:blipFill rotWithShape="1">
            <a:blip r:embed="rId3">
              <a:alphaModFix/>
            </a:blip>
            <a:srcRect b="0" l="51265" r="-264" t="0"/>
            <a:stretch/>
          </p:blipFill>
          <p:spPr>
            <a:xfrm>
              <a:off x="4726239" y="1039098"/>
              <a:ext cx="4268216" cy="3865215"/>
            </a:xfrm>
            <a:prstGeom prst="rect">
              <a:avLst/>
            </a:prstGeom>
            <a:noFill/>
            <a:ln>
              <a:noFill/>
            </a:ln>
          </p:spPr>
        </p:pic>
        <p:sp>
          <p:nvSpPr>
            <p:cNvPr id="774" name="Google Shape;774;p42"/>
            <p:cNvSpPr txBox="1"/>
            <p:nvPr/>
          </p:nvSpPr>
          <p:spPr>
            <a:xfrm>
              <a:off x="5223415" y="1354235"/>
              <a:ext cx="3568045" cy="52322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Native: r = -0.76; p = 0.001</a:t>
              </a:r>
              <a:endParaRPr/>
            </a:p>
            <a:p>
              <a:pPr indent="0" lvl="0" marL="0" marR="0" rtl="0" algn="r">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Introduced: r = -0.63; p &lt; 0.001</a:t>
              </a:r>
              <a:endParaRPr/>
            </a:p>
          </p:txBody>
        </p:sp>
      </p:grpSp>
      <p:sp>
        <p:nvSpPr>
          <p:cNvPr id="775" name="Google Shape;775;p42"/>
          <p:cNvSpPr txBox="1"/>
          <p:nvPr>
            <p:ph type="title"/>
          </p:nvPr>
        </p:nvSpPr>
        <p:spPr>
          <a:xfrm>
            <a:off x="149546" y="122003"/>
            <a:ext cx="8921717" cy="58477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sz="3600">
                <a:latin typeface="Arial"/>
                <a:ea typeface="Arial"/>
                <a:cs typeface="Arial"/>
                <a:sym typeface="Arial"/>
              </a:rPr>
              <a:t>A genetic legacy of Pacific oyster introductions</a:t>
            </a:r>
            <a:endParaRPr/>
          </a:p>
        </p:txBody>
      </p:sp>
      <p:sp>
        <p:nvSpPr>
          <p:cNvPr id="776" name="Google Shape;776;p42"/>
          <p:cNvSpPr txBox="1"/>
          <p:nvPr/>
        </p:nvSpPr>
        <p:spPr>
          <a:xfrm>
            <a:off x="602674" y="1650435"/>
            <a:ext cx="3397827" cy="22467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1" lang="en-US" sz="2800" u="none" cap="none" strike="noStrike">
                <a:solidFill>
                  <a:srgbClr val="000000"/>
                </a:solidFill>
                <a:latin typeface="Arial"/>
                <a:ea typeface="Arial"/>
                <a:cs typeface="Arial"/>
                <a:sym typeface="Arial"/>
              </a:rPr>
              <a:t>Introduced populations maintain similar heterozygosity as their genetic source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sp>
        <p:nvSpPr>
          <p:cNvPr id="216" name="Google Shape;216;p5"/>
          <p:cNvSpPr txBox="1"/>
          <p:nvPr>
            <p:ph type="title"/>
          </p:nvPr>
        </p:nvSpPr>
        <p:spPr>
          <a:xfrm>
            <a:off x="384760" y="151296"/>
            <a:ext cx="7886700" cy="99417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i="1" lang="en-US">
                <a:latin typeface="Arial"/>
                <a:ea typeface="Arial"/>
                <a:cs typeface="Arial"/>
                <a:sym typeface="Arial"/>
              </a:rPr>
              <a:t>Crassostrea (Magallana) gigas </a:t>
            </a:r>
            <a:br>
              <a:rPr i="1" lang="en-US">
                <a:latin typeface="Arial"/>
                <a:ea typeface="Arial"/>
                <a:cs typeface="Arial"/>
                <a:sym typeface="Arial"/>
              </a:rPr>
            </a:br>
            <a:r>
              <a:rPr lang="en-US">
                <a:latin typeface="Arial"/>
                <a:ea typeface="Arial"/>
                <a:cs typeface="Arial"/>
                <a:sym typeface="Arial"/>
              </a:rPr>
              <a:t>Pacific cupped oyster</a:t>
            </a:r>
            <a:endParaRPr/>
          </a:p>
        </p:txBody>
      </p:sp>
      <p:sp>
        <p:nvSpPr>
          <p:cNvPr id="217" name="Google Shape;217;p5"/>
          <p:cNvSpPr txBox="1"/>
          <p:nvPr/>
        </p:nvSpPr>
        <p:spPr>
          <a:xfrm>
            <a:off x="5998128" y="755009"/>
            <a:ext cx="2877424"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Among the most important aquacultural shellfish worldwide</a:t>
            </a:r>
            <a:endParaRPr/>
          </a:p>
        </p:txBody>
      </p:sp>
      <p:pic>
        <p:nvPicPr>
          <p:cNvPr id="218" name="Google Shape;218;p5"/>
          <p:cNvPicPr preferRelativeResize="0"/>
          <p:nvPr/>
        </p:nvPicPr>
        <p:blipFill rotWithShape="1">
          <a:blip r:embed="rId3">
            <a:alphaModFix/>
          </a:blip>
          <a:srcRect b="0" l="0" r="0" t="0"/>
          <a:stretch/>
        </p:blipFill>
        <p:spPr>
          <a:xfrm>
            <a:off x="167109" y="1401107"/>
            <a:ext cx="5822052" cy="3493231"/>
          </a:xfrm>
          <a:prstGeom prst="rect">
            <a:avLst/>
          </a:prstGeom>
          <a:noFill/>
          <a:ln cap="flat" cmpd="sng" w="9525">
            <a:solidFill>
              <a:schemeClr val="dk1"/>
            </a:solidFill>
            <a:prstDash val="solid"/>
            <a:round/>
            <a:headEnd len="sm" w="sm" type="none"/>
            <a:tailEnd len="sm" w="sm" type="none"/>
          </a:ln>
        </p:spPr>
      </p:pic>
      <p:sp>
        <p:nvSpPr>
          <p:cNvPr id="219" name="Google Shape;219;p5"/>
          <p:cNvSpPr txBox="1"/>
          <p:nvPr/>
        </p:nvSpPr>
        <p:spPr>
          <a:xfrm>
            <a:off x="199737" y="4024013"/>
            <a:ext cx="2308645" cy="830997"/>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Arial"/>
                <a:ea typeface="Arial"/>
                <a:cs typeface="Arial"/>
                <a:sym typeface="Arial"/>
              </a:rPr>
              <a:t>C. gigas </a:t>
            </a:r>
            <a:r>
              <a:rPr lang="en-US" sz="1600">
                <a:solidFill>
                  <a:schemeClr val="dk1"/>
                </a:solidFill>
                <a:latin typeface="Arial"/>
                <a:ea typeface="Arial"/>
                <a:cs typeface="Arial"/>
                <a:sym typeface="Arial"/>
              </a:rPr>
              <a:t>aquaculture</a:t>
            </a:r>
            <a:endParaRPr i="1"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 $1.2 Billion per year</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- 644,000 tons per year</a:t>
            </a:r>
            <a:endParaRPr/>
          </a:p>
        </p:txBody>
      </p:sp>
      <p:sp>
        <p:nvSpPr>
          <p:cNvPr id="220" name="Google Shape;220;p5"/>
          <p:cNvSpPr txBox="1"/>
          <p:nvPr/>
        </p:nvSpPr>
        <p:spPr>
          <a:xfrm>
            <a:off x="4572000" y="4485678"/>
            <a:ext cx="113043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Eric Pante</a:t>
            </a:r>
            <a:endParaRPr sz="1600">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 name="Shape 224"/>
        <p:cNvGrpSpPr/>
        <p:nvPr/>
      </p:nvGrpSpPr>
      <p:grpSpPr>
        <a:xfrm>
          <a:off x="0" y="0"/>
          <a:ext cx="0" cy="0"/>
          <a:chOff x="0" y="0"/>
          <a:chExt cx="0" cy="0"/>
        </a:xfrm>
      </p:grpSpPr>
      <p:pic>
        <p:nvPicPr>
          <p:cNvPr descr="/var/folders/t4/g0f1t91j5cldw3gn3yk5x4lj8jw1r7/T/com.microsoft.Powerpoint/WebArchiveCopyPasteTempFiles/p2211" id="225" name="Google Shape;225;p6"/>
          <p:cNvPicPr preferRelativeResize="0"/>
          <p:nvPr/>
        </p:nvPicPr>
        <p:blipFill rotWithShape="1">
          <a:blip r:embed="rId3">
            <a:alphaModFix amt="70000"/>
          </a:blip>
          <a:srcRect b="23186" l="7439" r="5155" t="0"/>
          <a:stretch/>
        </p:blipFill>
        <p:spPr>
          <a:xfrm>
            <a:off x="268448" y="1255277"/>
            <a:ext cx="5424782" cy="3549192"/>
          </a:xfrm>
          <a:prstGeom prst="rect">
            <a:avLst/>
          </a:prstGeom>
          <a:noFill/>
          <a:ln cap="flat" cmpd="sng" w="9525">
            <a:solidFill>
              <a:schemeClr val="dk1"/>
            </a:solidFill>
            <a:prstDash val="solid"/>
            <a:round/>
            <a:headEnd len="sm" w="sm" type="none"/>
            <a:tailEnd len="sm" w="sm" type="none"/>
          </a:ln>
        </p:spPr>
      </p:pic>
      <p:sp>
        <p:nvSpPr>
          <p:cNvPr id="226" name="Google Shape;226;p6"/>
          <p:cNvSpPr txBox="1"/>
          <p:nvPr>
            <p:ph type="title"/>
          </p:nvPr>
        </p:nvSpPr>
        <p:spPr>
          <a:xfrm>
            <a:off x="384760" y="151296"/>
            <a:ext cx="7886700" cy="99417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i="1" lang="en-US">
                <a:latin typeface="Arial"/>
                <a:ea typeface="Arial"/>
                <a:cs typeface="Arial"/>
                <a:sym typeface="Arial"/>
              </a:rPr>
              <a:t>Crassostrea (Magallana) gigas </a:t>
            </a:r>
            <a:br>
              <a:rPr i="1" lang="en-US">
                <a:latin typeface="Arial"/>
                <a:ea typeface="Arial"/>
                <a:cs typeface="Arial"/>
                <a:sym typeface="Arial"/>
              </a:rPr>
            </a:br>
            <a:r>
              <a:rPr lang="en-US">
                <a:latin typeface="Arial"/>
                <a:ea typeface="Arial"/>
                <a:cs typeface="Arial"/>
                <a:sym typeface="Arial"/>
              </a:rPr>
              <a:t>Pacific cupped oyster</a:t>
            </a:r>
            <a:endParaRPr/>
          </a:p>
        </p:txBody>
      </p:sp>
      <p:sp>
        <p:nvSpPr>
          <p:cNvPr id="227" name="Google Shape;227;p6"/>
          <p:cNvSpPr txBox="1"/>
          <p:nvPr/>
        </p:nvSpPr>
        <p:spPr>
          <a:xfrm>
            <a:off x="5998128" y="755009"/>
            <a:ext cx="2877424"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Among the most important aquacultural shellfish worldwide</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Deliberately introduced to five continents for at least 150 years</a:t>
            </a:r>
            <a:endParaRPr/>
          </a:p>
        </p:txBody>
      </p:sp>
      <p:sp>
        <p:nvSpPr>
          <p:cNvPr id="228" name="Google Shape;228;p6"/>
          <p:cNvSpPr txBox="1"/>
          <p:nvPr/>
        </p:nvSpPr>
        <p:spPr>
          <a:xfrm>
            <a:off x="8070149" y="4764039"/>
            <a:ext cx="129016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Troost 2010</a:t>
            </a:r>
            <a:endParaRPr sz="1200">
              <a:solidFill>
                <a:schemeClr val="dk1"/>
              </a:solidFill>
              <a:latin typeface="Arial"/>
              <a:ea typeface="Arial"/>
              <a:cs typeface="Arial"/>
              <a:sym typeface="Arial"/>
            </a:endParaRPr>
          </a:p>
        </p:txBody>
      </p:sp>
      <p:pic>
        <p:nvPicPr>
          <p:cNvPr id="229" name="Google Shape;229;p6"/>
          <p:cNvPicPr preferRelativeResize="0"/>
          <p:nvPr/>
        </p:nvPicPr>
        <p:blipFill rotWithShape="1">
          <a:blip r:embed="rId4">
            <a:alphaModFix/>
          </a:blip>
          <a:srcRect b="0" l="0" r="0" t="0"/>
          <a:stretch/>
        </p:blipFill>
        <p:spPr>
          <a:xfrm>
            <a:off x="113443" y="4033991"/>
            <a:ext cx="1429270" cy="9930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 name="Shape 233"/>
        <p:cNvGrpSpPr/>
        <p:nvPr/>
      </p:nvGrpSpPr>
      <p:grpSpPr>
        <a:xfrm>
          <a:off x="0" y="0"/>
          <a:ext cx="0" cy="0"/>
          <a:chOff x="0" y="0"/>
          <a:chExt cx="0" cy="0"/>
        </a:xfrm>
      </p:grpSpPr>
      <p:sp>
        <p:nvSpPr>
          <p:cNvPr id="234" name="Google Shape;234;p7"/>
          <p:cNvSpPr txBox="1"/>
          <p:nvPr>
            <p:ph type="title"/>
          </p:nvPr>
        </p:nvSpPr>
        <p:spPr>
          <a:xfrm>
            <a:off x="384760" y="151296"/>
            <a:ext cx="7886700" cy="99417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i="1" lang="en-US">
                <a:latin typeface="Arial"/>
                <a:ea typeface="Arial"/>
                <a:cs typeface="Arial"/>
                <a:sym typeface="Arial"/>
              </a:rPr>
              <a:t>Crassostrea (Magallana) gigas </a:t>
            </a:r>
            <a:br>
              <a:rPr i="1" lang="en-US">
                <a:latin typeface="Arial"/>
                <a:ea typeface="Arial"/>
                <a:cs typeface="Arial"/>
                <a:sym typeface="Arial"/>
              </a:rPr>
            </a:br>
            <a:r>
              <a:rPr lang="en-US">
                <a:latin typeface="Arial"/>
                <a:ea typeface="Arial"/>
                <a:cs typeface="Arial"/>
                <a:sym typeface="Arial"/>
              </a:rPr>
              <a:t>Pacific cupped oyster</a:t>
            </a:r>
            <a:endParaRPr/>
          </a:p>
        </p:txBody>
      </p:sp>
      <p:sp>
        <p:nvSpPr>
          <p:cNvPr id="235" name="Google Shape;235;p7"/>
          <p:cNvSpPr txBox="1"/>
          <p:nvPr/>
        </p:nvSpPr>
        <p:spPr>
          <a:xfrm>
            <a:off x="5998127" y="755009"/>
            <a:ext cx="3037717" cy="313932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Among the most important aquacultural shellfish worldwide</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Deliberately introduced to five continents for at least 150 years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An important vector for nonnative marine and estuarine species</a:t>
            </a:r>
            <a:endParaRPr sz="1800">
              <a:solidFill>
                <a:schemeClr val="dk1"/>
              </a:solidFill>
              <a:latin typeface="Arial"/>
              <a:ea typeface="Arial"/>
              <a:cs typeface="Arial"/>
              <a:sym typeface="Arial"/>
            </a:endParaRPr>
          </a:p>
        </p:txBody>
      </p:sp>
      <p:sp>
        <p:nvSpPr>
          <p:cNvPr id="236" name="Google Shape;236;p7"/>
          <p:cNvSpPr txBox="1"/>
          <p:nvPr/>
        </p:nvSpPr>
        <p:spPr>
          <a:xfrm>
            <a:off x="4572000" y="4852028"/>
            <a:ext cx="4572000"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chemeClr val="dk1"/>
                </a:solidFill>
                <a:latin typeface="Arial"/>
                <a:ea typeface="Arial"/>
                <a:cs typeface="Arial"/>
                <a:sym typeface="Arial"/>
              </a:rPr>
              <a:t>Naylor et al., 2001, Ruiz et al. 2015, Ruesink et al. 2000</a:t>
            </a:r>
            <a:endParaRPr sz="1200">
              <a:solidFill>
                <a:schemeClr val="dk1"/>
              </a:solidFill>
              <a:latin typeface="Arial"/>
              <a:ea typeface="Arial"/>
              <a:cs typeface="Arial"/>
              <a:sym typeface="Arial"/>
            </a:endParaRPr>
          </a:p>
        </p:txBody>
      </p:sp>
      <p:pic>
        <p:nvPicPr>
          <p:cNvPr descr="/var/folders/t4/g0f1t91j5cldw3gn3yk5x4lj8jw1r7/T/com.microsoft.Powerpoint/WebArchiveCopyPasteTempFiles/p2211" id="237" name="Google Shape;237;p7"/>
          <p:cNvPicPr preferRelativeResize="0"/>
          <p:nvPr/>
        </p:nvPicPr>
        <p:blipFill rotWithShape="1">
          <a:blip r:embed="rId3">
            <a:alphaModFix amt="70000"/>
          </a:blip>
          <a:srcRect b="23186" l="7439" r="5155" t="0"/>
          <a:stretch/>
        </p:blipFill>
        <p:spPr>
          <a:xfrm>
            <a:off x="268448" y="1255277"/>
            <a:ext cx="5424782" cy="3549192"/>
          </a:xfrm>
          <a:prstGeom prst="rect">
            <a:avLst/>
          </a:prstGeom>
          <a:noFill/>
          <a:ln cap="flat" cmpd="sng" w="9525">
            <a:solidFill>
              <a:schemeClr val="dk1"/>
            </a:solidFill>
            <a:prstDash val="solid"/>
            <a:round/>
            <a:headEnd len="sm" w="sm" type="none"/>
            <a:tailEnd len="sm" w="sm" type="none"/>
          </a:ln>
        </p:spPr>
      </p:pic>
      <p:pic>
        <p:nvPicPr>
          <p:cNvPr id="238" name="Google Shape;238;p7"/>
          <p:cNvPicPr preferRelativeResize="0"/>
          <p:nvPr/>
        </p:nvPicPr>
        <p:blipFill rotWithShape="1">
          <a:blip r:embed="rId4">
            <a:alphaModFix/>
          </a:blip>
          <a:srcRect b="0" l="0" r="0" t="0"/>
          <a:stretch/>
        </p:blipFill>
        <p:spPr>
          <a:xfrm>
            <a:off x="113443" y="4033991"/>
            <a:ext cx="1429270" cy="9930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 name="Shape 242"/>
        <p:cNvGrpSpPr/>
        <p:nvPr/>
      </p:nvGrpSpPr>
      <p:grpSpPr>
        <a:xfrm>
          <a:off x="0" y="0"/>
          <a:ext cx="0" cy="0"/>
          <a:chOff x="0" y="0"/>
          <a:chExt cx="0" cy="0"/>
        </a:xfrm>
      </p:grpSpPr>
      <p:sp>
        <p:nvSpPr>
          <p:cNvPr id="243" name="Google Shape;243;p8"/>
          <p:cNvSpPr txBox="1"/>
          <p:nvPr>
            <p:ph type="title"/>
          </p:nvPr>
        </p:nvSpPr>
        <p:spPr>
          <a:xfrm>
            <a:off x="258417" y="272473"/>
            <a:ext cx="4313583" cy="100830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Arial"/>
              <a:buNone/>
            </a:pPr>
            <a:r>
              <a:rPr lang="en-US" sz="2800">
                <a:latin typeface="Arial"/>
                <a:ea typeface="Arial"/>
                <a:cs typeface="Arial"/>
                <a:sym typeface="Arial"/>
              </a:rPr>
              <a:t>Three principal regions of industrial farming of Pacific oysters in Japan</a:t>
            </a:r>
            <a:endParaRPr/>
          </a:p>
        </p:txBody>
      </p:sp>
      <p:pic>
        <p:nvPicPr>
          <p:cNvPr id="244" name="Google Shape;244;p8"/>
          <p:cNvPicPr preferRelativeResize="0"/>
          <p:nvPr>
            <p:ph idx="1" type="body"/>
          </p:nvPr>
        </p:nvPicPr>
        <p:blipFill rotWithShape="1">
          <a:blip r:embed="rId3">
            <a:alphaModFix/>
          </a:blip>
          <a:srcRect b="0" l="0" r="0" t="0"/>
          <a:stretch/>
        </p:blipFill>
        <p:spPr>
          <a:xfrm>
            <a:off x="4627220" y="129510"/>
            <a:ext cx="4103667" cy="4884480"/>
          </a:xfrm>
          <a:prstGeom prst="rect">
            <a:avLst/>
          </a:prstGeom>
          <a:noFill/>
          <a:ln cap="flat" cmpd="sng" w="9525">
            <a:solidFill>
              <a:schemeClr val="dk1"/>
            </a:solidFill>
            <a:prstDash val="solid"/>
            <a:round/>
            <a:headEnd len="sm" w="sm" type="none"/>
            <a:tailEnd len="sm" w="sm" type="none"/>
          </a:ln>
        </p:spPr>
      </p:pic>
      <p:sp>
        <p:nvSpPr>
          <p:cNvPr id="245" name="Google Shape;245;p8"/>
          <p:cNvSpPr txBox="1"/>
          <p:nvPr/>
        </p:nvSpPr>
        <p:spPr>
          <a:xfrm>
            <a:off x="7722703" y="4503065"/>
            <a:ext cx="150080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Fuijya 1970</a:t>
            </a:r>
            <a:endParaRPr/>
          </a:p>
        </p:txBody>
      </p:sp>
      <p:pic>
        <p:nvPicPr>
          <p:cNvPr id="246" name="Google Shape;246;p8"/>
          <p:cNvPicPr preferRelativeResize="0"/>
          <p:nvPr/>
        </p:nvPicPr>
        <p:blipFill rotWithShape="1">
          <a:blip r:embed="rId4">
            <a:alphaModFix amt="70000"/>
          </a:blip>
          <a:srcRect b="0" l="0" r="0" t="0"/>
          <a:stretch/>
        </p:blipFill>
        <p:spPr>
          <a:xfrm>
            <a:off x="470216" y="1645856"/>
            <a:ext cx="3578888" cy="248670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 name="Shape 250"/>
        <p:cNvGrpSpPr/>
        <p:nvPr/>
      </p:nvGrpSpPr>
      <p:grpSpPr>
        <a:xfrm>
          <a:off x="0" y="0"/>
          <a:ext cx="0" cy="0"/>
          <a:chOff x="0" y="0"/>
          <a:chExt cx="0" cy="0"/>
        </a:xfrm>
      </p:grpSpPr>
      <p:sp>
        <p:nvSpPr>
          <p:cNvPr id="251" name="Google Shape;251;p9"/>
          <p:cNvSpPr txBox="1"/>
          <p:nvPr>
            <p:ph type="title"/>
          </p:nvPr>
        </p:nvSpPr>
        <p:spPr>
          <a:xfrm>
            <a:off x="258417" y="272473"/>
            <a:ext cx="4313583" cy="100830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Arial"/>
              <a:buNone/>
            </a:pPr>
            <a:r>
              <a:rPr lang="en-US" sz="2800">
                <a:latin typeface="Arial"/>
                <a:ea typeface="Arial"/>
                <a:cs typeface="Arial"/>
                <a:sym typeface="Arial"/>
              </a:rPr>
              <a:t>Three principal regions of industrial farming of Pacific oysters in Japan</a:t>
            </a:r>
            <a:endParaRPr/>
          </a:p>
        </p:txBody>
      </p:sp>
      <p:pic>
        <p:nvPicPr>
          <p:cNvPr id="252" name="Google Shape;252;p9"/>
          <p:cNvPicPr preferRelativeResize="0"/>
          <p:nvPr>
            <p:ph idx="1" type="body"/>
          </p:nvPr>
        </p:nvPicPr>
        <p:blipFill rotWithShape="1">
          <a:blip r:embed="rId3">
            <a:alphaModFix/>
          </a:blip>
          <a:srcRect b="0" l="0" r="0" t="0"/>
          <a:stretch/>
        </p:blipFill>
        <p:spPr>
          <a:xfrm>
            <a:off x="4627220" y="129510"/>
            <a:ext cx="4103667" cy="4884480"/>
          </a:xfrm>
          <a:prstGeom prst="rect">
            <a:avLst/>
          </a:prstGeom>
          <a:noFill/>
          <a:ln cap="flat" cmpd="sng" w="9525">
            <a:solidFill>
              <a:schemeClr val="dk1"/>
            </a:solidFill>
            <a:prstDash val="solid"/>
            <a:round/>
            <a:headEnd len="sm" w="sm" type="none"/>
            <a:tailEnd len="sm" w="sm" type="none"/>
          </a:ln>
        </p:spPr>
      </p:pic>
      <p:sp>
        <p:nvSpPr>
          <p:cNvPr id="253" name="Google Shape;253;p9"/>
          <p:cNvSpPr txBox="1"/>
          <p:nvPr/>
        </p:nvSpPr>
        <p:spPr>
          <a:xfrm>
            <a:off x="7678534" y="1959443"/>
            <a:ext cx="92685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Arial"/>
              <a:buNone/>
            </a:pPr>
            <a:r>
              <a:rPr b="0" i="1" lang="en-US" sz="2000" u="none" cap="none" strike="noStrike">
                <a:solidFill>
                  <a:srgbClr val="FF0000"/>
                </a:solidFill>
                <a:latin typeface="Arial"/>
                <a:ea typeface="Arial"/>
                <a:cs typeface="Arial"/>
                <a:sym typeface="Arial"/>
              </a:rPr>
              <a:t>Miyagi</a:t>
            </a:r>
            <a:endParaRPr/>
          </a:p>
        </p:txBody>
      </p:sp>
      <p:sp>
        <p:nvSpPr>
          <p:cNvPr id="254" name="Google Shape;254;p9"/>
          <p:cNvSpPr txBox="1"/>
          <p:nvPr/>
        </p:nvSpPr>
        <p:spPr>
          <a:xfrm>
            <a:off x="5225223" y="3717065"/>
            <a:ext cx="2453311"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2000"/>
              <a:buFont typeface="Arial"/>
              <a:buNone/>
            </a:pPr>
            <a:r>
              <a:rPr b="0" i="1" lang="en-US" sz="2000" u="none" cap="none" strike="noStrike">
                <a:solidFill>
                  <a:srgbClr val="FF0000"/>
                </a:solidFill>
                <a:latin typeface="Arial"/>
                <a:ea typeface="Arial"/>
                <a:cs typeface="Arial"/>
                <a:sym typeface="Arial"/>
              </a:rPr>
              <a:t>Hiroshima </a:t>
            </a:r>
            <a:endParaRPr/>
          </a:p>
          <a:p>
            <a:pPr indent="0" lvl="0" marL="0" marR="0" rtl="0" algn="ctr">
              <a:lnSpc>
                <a:spcPct val="100000"/>
              </a:lnSpc>
              <a:spcBef>
                <a:spcPts val="0"/>
              </a:spcBef>
              <a:spcAft>
                <a:spcPts val="0"/>
              </a:spcAft>
              <a:buClr>
                <a:srgbClr val="FF0000"/>
              </a:buClr>
              <a:buSzPts val="2000"/>
              <a:buFont typeface="Arial"/>
              <a:buNone/>
            </a:pPr>
            <a:r>
              <a:rPr b="0" i="1" lang="en-US" sz="2000" u="none" cap="none" strike="noStrike">
                <a:solidFill>
                  <a:srgbClr val="FF0000"/>
                </a:solidFill>
                <a:latin typeface="Arial"/>
                <a:ea typeface="Arial"/>
                <a:cs typeface="Arial"/>
                <a:sym typeface="Arial"/>
              </a:rPr>
              <a:t>(Seto inland Sea)</a:t>
            </a:r>
            <a:endParaRPr/>
          </a:p>
        </p:txBody>
      </p:sp>
      <p:sp>
        <p:nvSpPr>
          <p:cNvPr id="255" name="Google Shape;255;p9"/>
          <p:cNvSpPr/>
          <p:nvPr/>
        </p:nvSpPr>
        <p:spPr>
          <a:xfrm>
            <a:off x="5193750" y="3190461"/>
            <a:ext cx="1073426" cy="387626"/>
          </a:xfrm>
          <a:prstGeom prst="ellipse">
            <a:avLst/>
          </a:prstGeom>
          <a:noFill/>
          <a:ln cap="flat" cmpd="sng" w="508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Arial"/>
              <a:ea typeface="Arial"/>
              <a:cs typeface="Arial"/>
              <a:sym typeface="Arial"/>
            </a:endParaRPr>
          </a:p>
        </p:txBody>
      </p:sp>
      <p:sp>
        <p:nvSpPr>
          <p:cNvPr id="256" name="Google Shape;256;p9"/>
          <p:cNvSpPr/>
          <p:nvPr/>
        </p:nvSpPr>
        <p:spPr>
          <a:xfrm>
            <a:off x="7145134" y="2033482"/>
            <a:ext cx="533400" cy="387626"/>
          </a:xfrm>
          <a:prstGeom prst="ellipse">
            <a:avLst/>
          </a:prstGeom>
          <a:noFill/>
          <a:ln cap="flat" cmpd="sng" w="508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Arial"/>
              <a:ea typeface="Arial"/>
              <a:cs typeface="Arial"/>
              <a:sym typeface="Arial"/>
            </a:endParaRPr>
          </a:p>
        </p:txBody>
      </p:sp>
      <p:sp>
        <p:nvSpPr>
          <p:cNvPr id="257" name="Google Shape;257;p9"/>
          <p:cNvSpPr txBox="1"/>
          <p:nvPr/>
        </p:nvSpPr>
        <p:spPr>
          <a:xfrm>
            <a:off x="5849228" y="388999"/>
            <a:ext cx="125547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Arial"/>
              <a:buNone/>
            </a:pPr>
            <a:r>
              <a:rPr b="0" i="1" lang="en-US" sz="2000" u="none" cap="none" strike="noStrike">
                <a:solidFill>
                  <a:srgbClr val="FF0000"/>
                </a:solidFill>
                <a:latin typeface="Arial"/>
                <a:ea typeface="Arial"/>
                <a:cs typeface="Arial"/>
                <a:sym typeface="Arial"/>
              </a:rPr>
              <a:t>Hokkaido</a:t>
            </a:r>
            <a:endParaRPr/>
          </a:p>
        </p:txBody>
      </p:sp>
      <p:sp>
        <p:nvSpPr>
          <p:cNvPr id="258" name="Google Shape;258;p9"/>
          <p:cNvSpPr/>
          <p:nvPr/>
        </p:nvSpPr>
        <p:spPr>
          <a:xfrm>
            <a:off x="7505658" y="776625"/>
            <a:ext cx="533400" cy="387626"/>
          </a:xfrm>
          <a:prstGeom prst="ellipse">
            <a:avLst/>
          </a:prstGeom>
          <a:noFill/>
          <a:ln cap="flat" cmpd="sng" w="508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Arial"/>
              <a:ea typeface="Arial"/>
              <a:cs typeface="Arial"/>
              <a:sym typeface="Arial"/>
            </a:endParaRPr>
          </a:p>
        </p:txBody>
      </p:sp>
      <p:sp>
        <p:nvSpPr>
          <p:cNvPr id="259" name="Google Shape;259;p9"/>
          <p:cNvSpPr txBox="1"/>
          <p:nvPr/>
        </p:nvSpPr>
        <p:spPr>
          <a:xfrm>
            <a:off x="7722703" y="4503065"/>
            <a:ext cx="1500809"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Fuijya 1970</a:t>
            </a:r>
            <a:endParaRPr/>
          </a:p>
        </p:txBody>
      </p:sp>
      <p:pic>
        <p:nvPicPr>
          <p:cNvPr id="260" name="Google Shape;260;p9"/>
          <p:cNvPicPr preferRelativeResize="0"/>
          <p:nvPr/>
        </p:nvPicPr>
        <p:blipFill rotWithShape="1">
          <a:blip r:embed="rId4">
            <a:alphaModFix amt="70000"/>
          </a:blip>
          <a:srcRect b="0" l="0" r="0" t="0"/>
          <a:stretch/>
        </p:blipFill>
        <p:spPr>
          <a:xfrm>
            <a:off x="470216" y="1645856"/>
            <a:ext cx="3578888" cy="2486708"/>
          </a:xfrm>
          <a:prstGeom prst="rect">
            <a:avLst/>
          </a:prstGeom>
          <a:noFill/>
          <a:ln>
            <a:noFill/>
          </a:ln>
        </p:spPr>
      </p:pic>
      <p:sp>
        <p:nvSpPr>
          <p:cNvPr id="261" name="Google Shape;261;p9"/>
          <p:cNvSpPr txBox="1"/>
          <p:nvPr/>
        </p:nvSpPr>
        <p:spPr>
          <a:xfrm>
            <a:off x="1255206" y="4675461"/>
            <a:ext cx="298671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Note: Kumamoto = </a:t>
            </a:r>
            <a:r>
              <a:rPr b="0" i="1" lang="en-US" sz="1600" u="none" cap="none" strike="noStrike">
                <a:solidFill>
                  <a:srgbClr val="000000"/>
                </a:solidFill>
                <a:latin typeface="Arial"/>
                <a:ea typeface="Arial"/>
                <a:cs typeface="Arial"/>
                <a:sym typeface="Arial"/>
              </a:rPr>
              <a:t>C. sikamea</a:t>
            </a:r>
            <a:endParaRPr b="0" i="1" sz="16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2021-01-26T19:14:00Z</dcterms:created>
  <dc:creator>Sotka, Erik</dc:creator>
</cp:coreProperties>
</file>